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Raleway"/>
      <p:regular r:id="rId42"/>
      <p:bold r:id="rId43"/>
      <p:italic r:id="rId44"/>
      <p:boldItalic r:id="rId45"/>
    </p:embeddedFont>
    <p:embeddedFont>
      <p:font typeface="Roboto"/>
      <p:regular r:id="rId46"/>
      <p:bold r:id="rId47"/>
      <p:italic r:id="rId48"/>
      <p:boldItalic r:id="rId49"/>
    </p:embeddedFont>
    <p:embeddedFont>
      <p:font typeface="Raleway Thin"/>
      <p:regular r:id="rId50"/>
      <p:bold r:id="rId51"/>
      <p:italic r:id="rId52"/>
      <p:boldItalic r:id="rId53"/>
    </p:embeddedFont>
    <p:embeddedFont>
      <p:font typeface="Varela Round"/>
      <p:regular r:id="rId54"/>
    </p:embeddedFont>
    <p:embeddedFont>
      <p:font typeface="Helvetica Neue"/>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aleway-regular.fntdata"/><Relationship Id="rId41" Type="http://schemas.openxmlformats.org/officeDocument/2006/relationships/slide" Target="slides/slide37.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oboto-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Thin-bold.fntdata"/><Relationship Id="rId50" Type="http://schemas.openxmlformats.org/officeDocument/2006/relationships/font" Target="fonts/RalewayThin-regular.fntdata"/><Relationship Id="rId53" Type="http://schemas.openxmlformats.org/officeDocument/2006/relationships/font" Target="fonts/RalewayThin-boldItalic.fntdata"/><Relationship Id="rId52" Type="http://schemas.openxmlformats.org/officeDocument/2006/relationships/font" Target="fonts/RalewayThin-italic.fntdata"/><Relationship Id="rId11" Type="http://schemas.openxmlformats.org/officeDocument/2006/relationships/slide" Target="slides/slide7.xml"/><Relationship Id="rId55" Type="http://schemas.openxmlformats.org/officeDocument/2006/relationships/font" Target="fonts/HelveticaNeue-regular.fntdata"/><Relationship Id="rId10" Type="http://schemas.openxmlformats.org/officeDocument/2006/relationships/slide" Target="slides/slide6.xml"/><Relationship Id="rId54" Type="http://schemas.openxmlformats.org/officeDocument/2006/relationships/font" Target="fonts/VarelaRound-regular.fntdata"/><Relationship Id="rId13" Type="http://schemas.openxmlformats.org/officeDocument/2006/relationships/slide" Target="slides/slide9.xml"/><Relationship Id="rId57" Type="http://schemas.openxmlformats.org/officeDocument/2006/relationships/font" Target="fonts/HelveticaNeue-italic.fntdata"/><Relationship Id="rId12" Type="http://schemas.openxmlformats.org/officeDocument/2006/relationships/slide" Target="slides/slide8.xml"/><Relationship Id="rId56" Type="http://schemas.openxmlformats.org/officeDocument/2006/relationships/font" Target="fonts/HelveticaNeue-bold.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HelveticaNeue-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48658e701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48658e701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442e7639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442e7639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Quel est le point commun entre l’algorithme de la crêpe et celle du crocodile ? L’alimentation. On peut dire que ce sont des algorithmes alimentaires. Si vous avez compris ça vous avez compris le machine learning.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478c71ad6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78c71ad6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permet de dépasser le paradoxe de Polanyi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442e7639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442e763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machine learning n’est pas une catégorie d’algorithme </a:t>
            </a:r>
            <a:r>
              <a:rPr b="1" lang="fr"/>
              <a:t>alimentaire</a:t>
            </a:r>
            <a:r>
              <a:rPr lang="fr"/>
              <a:t>, mais </a:t>
            </a:r>
            <a:r>
              <a:rPr b="1" lang="fr"/>
              <a:t>statistique</a:t>
            </a:r>
            <a:r>
              <a:rPr lang="f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442e7639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442e7639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5442e7639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442e7639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442e7639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442e7639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442e7639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442e7639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442e7639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442e7639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442e7639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42e7639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2258b87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2258b87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 algorithme de machine learning est spécialisé. Il ne peut effectuer qu’une seule tâche dans un contexte clairement délimité, du coup on ne peut pas demander à un algorithme qui prédit la température de déterminer le prix d’un appartement. Ils n’ont pas été entraîné sur des données similaires. Par exemple pour la reconnaissance d’image, il ne faut pas qu’il est trop de maquillage, que la luminosité soit correct, que l’ange de vue soit pris en compte, etc.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493d8fd7c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93d8fd7c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442e7639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442e7639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vérifie la relation linéaire pas seulement visuellement, mais grâce à des indicateurs comme la corrélation de Pearson. On fait également varier les paramètres pour vérifier que la relation n’est pas faible ou contextuelle. Par exemple si on veut mesurer le degré de stress des élèves au cours de l’année on ayant que des datas qui couvrent la période avant le Bac, nos datas seront biaisées.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442e7639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442e7639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442e7639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442e7639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442e7639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442e7639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5442e7639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442e7639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5442e7639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442e7639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5442e7639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442e7639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78c71ad6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78c71ad6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478c71ad6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78c71ad6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5442e7639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442e7639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Avoir les notions est un plus voir une obligation pour être Data Scientist, mais un certain nombre d’algo sont compréhensibles avec des bases mathématiques de niveau Bac. Il faut juste faire attention à l’interprétation, </a:t>
            </a:r>
            <a:r>
              <a:rPr lang="fr"/>
              <a:t>d'où</a:t>
            </a:r>
            <a:r>
              <a:rPr lang="fr"/>
              <a:t> des notions en statistiques et probabilités.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493d8fd7c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93d8fd7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62258b87f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2258b87f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Avoir les notions est un plus voir une obligation pour être Data Scientist, mais un certain nombre d’algo sont compréhensibles avec des bases mathématiques de niveau Bac. Il faut juste faire attention à l’interprétation, d'où des notions en statistiques et probabilités.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442e7639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42e7639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L’être humain est mauvais pour prendre des décisions car soumis à des biais cognitifs et incapables d’évaluer rapidement un grand nombre de possibilités. La machine peut le faire, c’est pour ça qu’elle bat le champion du monde d’échec et de Go.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5442e7639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442e7639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t>
            </a:r>
            <a:r>
              <a:rPr lang="fr"/>
              <a:t>a compétition ILSVRC, compétition annuelle de reconnaissance d’image par une intelligence artificielle, bat désormais l’homme tant en rapidité mais aussi en pertinence.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442e7639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442e7639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Deviner qui est le personnage qui se cache derrière ce nuage de mots ? Martin Luther King. Sur la base de ce nuage de mots, un algorithme peut faire une synthèse et agir de beaucoup de façon, comme envoyer une publicité ciblé.</a:t>
            </a:r>
            <a:endParaRPr/>
          </a:p>
          <a:p>
            <a:pPr indent="0" lvl="0" marL="0" rtl="0" algn="l">
              <a:spcBef>
                <a:spcPts val="0"/>
              </a:spcBef>
              <a:spcAft>
                <a:spcPts val="0"/>
              </a:spcAft>
              <a:buNone/>
            </a:pPr>
            <a:r>
              <a:rPr lang="fr"/>
              <a:t>Le journal le monde utilise des algorithmes de traitements du langage pour rédiger des articles et rédiger des commentaires automatiques pendant les périodes électorales dans des communes peu peuplés. On pourrait faire écrire des chansons à un algorithme, ou même composer une musique.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5442e7639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442e7639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système de recommandation est un des usages les plus classiques de machine learning. On ne fait plus qu’exposer des produits, on devance les envies des utilisateurs en quantifiant leur désirs grâce aux probabilités.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5442e7639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442e7639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442e7639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442e7639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442e7639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442e7639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48658e70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8658e701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Remake de l’image de la </a:t>
            </a:r>
            <a:r>
              <a:rPr lang="fr"/>
              <a:t>chapelle sixtine. Une petite explication, les doigts ne se touchent pas, pour marquer qu’il y a une distance. La machine est encore loin, très loin de l’humain. Dans l’image original, le doigt de Dieu est au dessus de celui de l’homme pour marquer la supériorité. Ici c’est l’inverse, en effet la machine sous certains aspects précis à dépassé l’homme, et de loin.</a:t>
            </a:r>
            <a:r>
              <a:rPr lang="f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493d8fd7c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93d8fd7c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442e7639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442e7639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478c71ad6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78c71ad6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Sans le machine learning, le big data ne serait qu’un gros amas de données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442e7639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442e7639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5442e7639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442e763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type="title">
  <p:cSld name="TITLE">
    <p:bg>
      <p:bgPr>
        <a:solidFill>
          <a:srgbClr val="F76C6C"/>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3350900" y="769825"/>
            <a:ext cx="2442474" cy="3603850"/>
          </a:xfrm>
          <a:prstGeom prst="rect">
            <a:avLst/>
          </a:prstGeom>
          <a:noFill/>
          <a:ln>
            <a:noFill/>
          </a:ln>
        </p:spPr>
      </p:pic>
      <p:sp>
        <p:nvSpPr>
          <p:cNvPr id="8" name="Google Shape;8;p2"/>
          <p:cNvSpPr txBox="1"/>
          <p:nvPr>
            <p:ph type="title"/>
          </p:nvPr>
        </p:nvSpPr>
        <p:spPr>
          <a:xfrm>
            <a:off x="1835550" y="1598450"/>
            <a:ext cx="5472900" cy="1568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sp>
        <p:nvSpPr>
          <p:cNvPr id="9" name="Google Shape;9;p2"/>
          <p:cNvSpPr txBox="1"/>
          <p:nvPr>
            <p:ph idx="2" type="title"/>
          </p:nvPr>
        </p:nvSpPr>
        <p:spPr>
          <a:xfrm>
            <a:off x="3036450" y="3225675"/>
            <a:ext cx="3071100" cy="634200"/>
          </a:xfrm>
          <a:prstGeom prst="rect">
            <a:avLst/>
          </a:prstGeom>
          <a:noFill/>
          <a:ln>
            <a:noFill/>
          </a:ln>
        </p:spPr>
        <p:txBody>
          <a:bodyPr anchorCtr="0" anchor="t" bIns="90000"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Raleway"/>
                <a:ea typeface="Raleway"/>
                <a:cs typeface="Raleway"/>
                <a:sym typeface="Raleway"/>
              </a:defRPr>
            </a:lvl1pPr>
            <a:lvl2pPr lvl="1" rtl="0" algn="ctr">
              <a:lnSpc>
                <a:spcPct val="100000"/>
              </a:lnSpc>
              <a:spcBef>
                <a:spcPts val="0"/>
              </a:spcBef>
              <a:spcAft>
                <a:spcPts val="0"/>
              </a:spcAft>
              <a:buNone/>
              <a:defRPr sz="3600">
                <a:latin typeface="Roboto"/>
                <a:ea typeface="Roboto"/>
                <a:cs typeface="Roboto"/>
                <a:sym typeface="Roboto"/>
              </a:defRPr>
            </a:lvl2pPr>
            <a:lvl3pPr lvl="2" rtl="0" algn="ctr">
              <a:lnSpc>
                <a:spcPct val="100000"/>
              </a:lnSpc>
              <a:spcBef>
                <a:spcPts val="0"/>
              </a:spcBef>
              <a:spcAft>
                <a:spcPts val="0"/>
              </a:spcAft>
              <a:buNone/>
              <a:defRPr sz="3600">
                <a:latin typeface="Roboto"/>
                <a:ea typeface="Roboto"/>
                <a:cs typeface="Roboto"/>
                <a:sym typeface="Roboto"/>
              </a:defRPr>
            </a:lvl3pPr>
            <a:lvl4pPr lvl="3" rtl="0" algn="ctr">
              <a:lnSpc>
                <a:spcPct val="100000"/>
              </a:lnSpc>
              <a:spcBef>
                <a:spcPts val="0"/>
              </a:spcBef>
              <a:spcAft>
                <a:spcPts val="0"/>
              </a:spcAft>
              <a:buNone/>
              <a:defRPr sz="3600">
                <a:latin typeface="Roboto"/>
                <a:ea typeface="Roboto"/>
                <a:cs typeface="Roboto"/>
                <a:sym typeface="Roboto"/>
              </a:defRPr>
            </a:lvl4pPr>
            <a:lvl5pPr lvl="4" rtl="0" algn="ctr">
              <a:lnSpc>
                <a:spcPct val="100000"/>
              </a:lnSpc>
              <a:spcBef>
                <a:spcPts val="0"/>
              </a:spcBef>
              <a:spcAft>
                <a:spcPts val="0"/>
              </a:spcAft>
              <a:buNone/>
              <a:defRPr sz="3600">
                <a:latin typeface="Roboto"/>
                <a:ea typeface="Roboto"/>
                <a:cs typeface="Roboto"/>
                <a:sym typeface="Roboto"/>
              </a:defRPr>
            </a:lvl5pPr>
            <a:lvl6pPr lvl="5" rtl="0" algn="ctr">
              <a:lnSpc>
                <a:spcPct val="100000"/>
              </a:lnSpc>
              <a:spcBef>
                <a:spcPts val="0"/>
              </a:spcBef>
              <a:spcAft>
                <a:spcPts val="0"/>
              </a:spcAft>
              <a:buNone/>
              <a:defRPr sz="3600">
                <a:latin typeface="Roboto"/>
                <a:ea typeface="Roboto"/>
                <a:cs typeface="Roboto"/>
                <a:sym typeface="Roboto"/>
              </a:defRPr>
            </a:lvl6pPr>
            <a:lvl7pPr lvl="6" rtl="0" algn="ctr">
              <a:lnSpc>
                <a:spcPct val="100000"/>
              </a:lnSpc>
              <a:spcBef>
                <a:spcPts val="0"/>
              </a:spcBef>
              <a:spcAft>
                <a:spcPts val="0"/>
              </a:spcAft>
              <a:buNone/>
              <a:defRPr sz="3600">
                <a:latin typeface="Roboto"/>
                <a:ea typeface="Roboto"/>
                <a:cs typeface="Roboto"/>
                <a:sym typeface="Roboto"/>
              </a:defRPr>
            </a:lvl7pPr>
            <a:lvl8pPr lvl="7" rtl="0" algn="ctr">
              <a:lnSpc>
                <a:spcPct val="100000"/>
              </a:lnSpc>
              <a:spcBef>
                <a:spcPts val="0"/>
              </a:spcBef>
              <a:spcAft>
                <a:spcPts val="0"/>
              </a:spcAft>
              <a:buNone/>
              <a:defRPr sz="3600">
                <a:latin typeface="Roboto"/>
                <a:ea typeface="Roboto"/>
                <a:cs typeface="Roboto"/>
                <a:sym typeface="Roboto"/>
              </a:defRPr>
            </a:lvl8pPr>
            <a:lvl9pPr lvl="8" rtl="0" algn="ctr">
              <a:lnSpc>
                <a:spcPct val="100000"/>
              </a:lnSpc>
              <a:spcBef>
                <a:spcPts val="0"/>
              </a:spcBef>
              <a:spcAft>
                <a:spcPts val="0"/>
              </a:spcAft>
              <a:buNone/>
              <a:defRPr sz="3600">
                <a:latin typeface="Roboto"/>
                <a:ea typeface="Roboto"/>
                <a:cs typeface="Roboto"/>
                <a:sym typeface="Roboto"/>
              </a:defRPr>
            </a:lvl9pPr>
          </a:lstStyle>
          <a:p/>
        </p:txBody>
      </p:sp>
      <p:pic>
        <p:nvPicPr>
          <p:cNvPr id="10" name="Google Shape;10;p2"/>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ith Patern">
  <p:cSld name="ONE_COLUMN_TEXT_2_1_1_1">
    <p:bg>
      <p:bgPr>
        <a:solidFill>
          <a:srgbClr val="FFFFFF"/>
        </a:solidFill>
      </p:bgPr>
    </p:bg>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pic>
        <p:nvPicPr>
          <p:cNvPr id="50" name="Google Shape;50;p11"/>
          <p:cNvPicPr preferRelativeResize="0"/>
          <p:nvPr/>
        </p:nvPicPr>
        <p:blipFill>
          <a:blip r:embed="rId3">
            <a:alphaModFix/>
          </a:blip>
          <a:stretch>
            <a:fillRect/>
          </a:stretch>
        </p:blipFill>
        <p:spPr>
          <a:xfrm>
            <a:off x="2772000" y="0"/>
            <a:ext cx="6371999" cy="5169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ONE_COLUMN_TEXT_2_1_1_1_1">
    <p:bg>
      <p:bgPr>
        <a:solidFill>
          <a:srgbClr val="FFFFFF"/>
        </a:solidFill>
      </p:bgPr>
    </p:bg>
    <p:spTree>
      <p:nvGrpSpPr>
        <p:cNvPr id="51" name="Shape 51"/>
        <p:cNvGrpSpPr/>
        <p:nvPr/>
      </p:nvGrpSpPr>
      <p:grpSpPr>
        <a:xfrm>
          <a:off x="0" y="0"/>
          <a:ext cx="0" cy="0"/>
          <a:chOff x="0" y="0"/>
          <a:chExt cx="0" cy="0"/>
        </a:xfrm>
      </p:grpSpPr>
      <p:pic>
        <p:nvPicPr>
          <p:cNvPr id="52" name="Google Shape;52;p12"/>
          <p:cNvPicPr preferRelativeResize="0"/>
          <p:nvPr/>
        </p:nvPicPr>
        <p:blipFill rotWithShape="1">
          <a:blip r:embed="rId2">
            <a:alphaModFix/>
          </a:blip>
          <a:srcRect b="24814" l="12345" r="49024" t="24809"/>
          <a:stretch/>
        </p:blipFill>
        <p:spPr>
          <a:xfrm>
            <a:off x="126000" y="126000"/>
            <a:ext cx="686425" cy="4859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F99797"/>
        </a:solidFill>
      </p:bgPr>
    </p:bg>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flipH="1">
            <a:off x="3170290" y="771750"/>
            <a:ext cx="2803416" cy="3600000"/>
          </a:xfrm>
          <a:prstGeom prst="rect">
            <a:avLst/>
          </a:prstGeom>
          <a:noFill/>
          <a:ln>
            <a:noFill/>
          </a:ln>
        </p:spPr>
      </p:pic>
      <p:sp>
        <p:nvSpPr>
          <p:cNvPr id="13" name="Google Shape;13;p3"/>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4" name="Google Shape;14;p3"/>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1">
    <p:bg>
      <p:bgPr>
        <a:solidFill>
          <a:srgbClr val="F76C6C"/>
        </a:solidFill>
      </p:bgPr>
    </p:bg>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258" l="0" r="0" t="258"/>
          <a:stretch/>
        </p:blipFill>
        <p:spPr>
          <a:xfrm rot="10800000">
            <a:off x="3170289" y="771750"/>
            <a:ext cx="2803417" cy="3599999"/>
          </a:xfrm>
          <a:prstGeom prst="rect">
            <a:avLst/>
          </a:prstGeom>
          <a:noFill/>
          <a:ln>
            <a:noFill/>
          </a:ln>
        </p:spPr>
      </p:pic>
      <p:sp>
        <p:nvSpPr>
          <p:cNvPr id="17" name="Google Shape;17;p4"/>
          <p:cNvSpPr txBox="1"/>
          <p:nvPr>
            <p:ph type="title"/>
          </p:nvPr>
        </p:nvSpPr>
        <p:spPr>
          <a:xfrm>
            <a:off x="1835550" y="1787700"/>
            <a:ext cx="5472900" cy="156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p:txBody>
      </p:sp>
      <p:pic>
        <p:nvPicPr>
          <p:cNvPr id="18" name="Google Shape;18;p4"/>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CUSTOM">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2799150" y="1973574"/>
            <a:ext cx="3545702" cy="11963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ONE_COLUMN_TEXT">
    <p:bg>
      <p:bgPr>
        <a:solidFill>
          <a:srgbClr val="F99797"/>
        </a:solid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1254900" y="1718925"/>
            <a:ext cx="2783700" cy="9609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None/>
              <a:defRPr sz="6000">
                <a:solidFill>
                  <a:srgbClr val="FFFFFF"/>
                </a:solidFill>
                <a:latin typeface="Varela Round"/>
                <a:ea typeface="Varela Round"/>
                <a:cs typeface="Varela Round"/>
                <a:sym typeface="Varela Round"/>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p:txBody>
      </p:sp>
      <p:sp>
        <p:nvSpPr>
          <p:cNvPr id="23" name="Google Shape;23;p6"/>
          <p:cNvSpPr txBox="1"/>
          <p:nvPr>
            <p:ph idx="2" type="title"/>
          </p:nvPr>
        </p:nvSpPr>
        <p:spPr>
          <a:xfrm>
            <a:off x="3962400" y="2002350"/>
            <a:ext cx="3972600" cy="721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Varela Round"/>
                <a:ea typeface="Varela Round"/>
                <a:cs typeface="Varela Round"/>
                <a:sym typeface="Varela Round"/>
              </a:defRPr>
            </a:lvl1pPr>
            <a:lvl2pPr lvl="1" rtl="0" algn="r">
              <a:spcBef>
                <a:spcPts val="0"/>
              </a:spcBef>
              <a:spcAft>
                <a:spcPts val="0"/>
              </a:spcAft>
              <a:buNone/>
              <a:defRPr sz="3600">
                <a:latin typeface="Varela Round"/>
                <a:ea typeface="Varela Round"/>
                <a:cs typeface="Varela Round"/>
                <a:sym typeface="Varela Round"/>
              </a:defRPr>
            </a:lvl2pPr>
            <a:lvl3pPr lvl="2" rtl="0" algn="r">
              <a:spcBef>
                <a:spcPts val="0"/>
              </a:spcBef>
              <a:spcAft>
                <a:spcPts val="0"/>
              </a:spcAft>
              <a:buNone/>
              <a:defRPr sz="3600">
                <a:latin typeface="Varela Round"/>
                <a:ea typeface="Varela Round"/>
                <a:cs typeface="Varela Round"/>
                <a:sym typeface="Varela Round"/>
              </a:defRPr>
            </a:lvl3pPr>
            <a:lvl4pPr lvl="3" rtl="0" algn="r">
              <a:spcBef>
                <a:spcPts val="0"/>
              </a:spcBef>
              <a:spcAft>
                <a:spcPts val="0"/>
              </a:spcAft>
              <a:buNone/>
              <a:defRPr sz="3600">
                <a:latin typeface="Varela Round"/>
                <a:ea typeface="Varela Round"/>
                <a:cs typeface="Varela Round"/>
                <a:sym typeface="Varela Round"/>
              </a:defRPr>
            </a:lvl4pPr>
            <a:lvl5pPr lvl="4" rtl="0" algn="r">
              <a:spcBef>
                <a:spcPts val="0"/>
              </a:spcBef>
              <a:spcAft>
                <a:spcPts val="0"/>
              </a:spcAft>
              <a:buNone/>
              <a:defRPr sz="3600">
                <a:latin typeface="Varela Round"/>
                <a:ea typeface="Varela Round"/>
                <a:cs typeface="Varela Round"/>
                <a:sym typeface="Varela Round"/>
              </a:defRPr>
            </a:lvl5pPr>
            <a:lvl6pPr lvl="5" rtl="0" algn="r">
              <a:spcBef>
                <a:spcPts val="0"/>
              </a:spcBef>
              <a:spcAft>
                <a:spcPts val="0"/>
              </a:spcAft>
              <a:buNone/>
              <a:defRPr sz="3600">
                <a:latin typeface="Varela Round"/>
                <a:ea typeface="Varela Round"/>
                <a:cs typeface="Varela Round"/>
                <a:sym typeface="Varela Round"/>
              </a:defRPr>
            </a:lvl6pPr>
            <a:lvl7pPr lvl="6" rtl="0" algn="r">
              <a:spcBef>
                <a:spcPts val="0"/>
              </a:spcBef>
              <a:spcAft>
                <a:spcPts val="0"/>
              </a:spcAft>
              <a:buNone/>
              <a:defRPr sz="3600">
                <a:latin typeface="Varela Round"/>
                <a:ea typeface="Varela Round"/>
                <a:cs typeface="Varela Round"/>
                <a:sym typeface="Varela Round"/>
              </a:defRPr>
            </a:lvl7pPr>
            <a:lvl8pPr lvl="7" rtl="0" algn="r">
              <a:spcBef>
                <a:spcPts val="0"/>
              </a:spcBef>
              <a:spcAft>
                <a:spcPts val="0"/>
              </a:spcAft>
              <a:buNone/>
              <a:defRPr sz="3600">
                <a:latin typeface="Varela Round"/>
                <a:ea typeface="Varela Round"/>
                <a:cs typeface="Varela Round"/>
                <a:sym typeface="Varela Round"/>
              </a:defRPr>
            </a:lvl8pPr>
            <a:lvl9pPr lvl="8" rtl="0" algn="r">
              <a:spcBef>
                <a:spcPts val="0"/>
              </a:spcBef>
              <a:spcAft>
                <a:spcPts val="0"/>
              </a:spcAft>
              <a:buNone/>
              <a:defRPr sz="3600">
                <a:latin typeface="Varela Round"/>
                <a:ea typeface="Varela Round"/>
                <a:cs typeface="Varela Round"/>
                <a:sym typeface="Varela Round"/>
              </a:defRPr>
            </a:lvl9pPr>
          </a:lstStyle>
          <a:p/>
        </p:txBody>
      </p:sp>
      <p:sp>
        <p:nvSpPr>
          <p:cNvPr id="24" name="Google Shape;24;p6"/>
          <p:cNvSpPr txBox="1"/>
          <p:nvPr>
            <p:ph idx="1" type="body"/>
          </p:nvPr>
        </p:nvSpPr>
        <p:spPr>
          <a:xfrm>
            <a:off x="4038600" y="2679825"/>
            <a:ext cx="2286000" cy="22860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1pPr>
            <a:lvl2pPr indent="-317500" lvl="1" marL="9144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2pPr>
            <a:lvl3pPr indent="-317500" lvl="2" marL="13716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3pPr>
            <a:lvl4pPr indent="-317500" lvl="3" marL="18288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4pPr>
            <a:lvl5pPr indent="-317500" lvl="4" marL="22860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5pPr>
            <a:lvl6pPr indent="-317500" lvl="5" marL="27432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6pPr>
            <a:lvl7pPr indent="-317500" lvl="6" marL="32004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7pPr>
            <a:lvl8pPr indent="-317500" lvl="7" marL="36576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8pPr>
            <a:lvl9pPr indent="-317500" lvl="8" marL="41148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9pPr>
          </a:lstStyle>
          <a:p/>
        </p:txBody>
      </p:sp>
      <p:pic>
        <p:nvPicPr>
          <p:cNvPr id="25" name="Google Shape;25;p6"/>
          <p:cNvPicPr preferRelativeResize="0"/>
          <p:nvPr/>
        </p:nvPicPr>
        <p:blipFill>
          <a:blip r:embed="rId2">
            <a:alphaModFix/>
          </a:blip>
          <a:stretch>
            <a:fillRect/>
          </a:stretch>
        </p:blipFill>
        <p:spPr>
          <a:xfrm>
            <a:off x="180000" y="180000"/>
            <a:ext cx="1718375" cy="592850"/>
          </a:xfrm>
          <a:prstGeom prst="rect">
            <a:avLst/>
          </a:prstGeom>
          <a:noFill/>
          <a:ln>
            <a:noFill/>
          </a:ln>
        </p:spPr>
      </p:pic>
      <p:pic>
        <p:nvPicPr>
          <p:cNvPr id="26" name="Google Shape;26;p6"/>
          <p:cNvPicPr preferRelativeResize="0"/>
          <p:nvPr/>
        </p:nvPicPr>
        <p:blipFill>
          <a:blip r:embed="rId3">
            <a:alphaModFix/>
          </a:blip>
          <a:stretch>
            <a:fillRect/>
          </a:stretch>
        </p:blipFill>
        <p:spPr>
          <a:xfrm>
            <a:off x="1680025" y="777875"/>
            <a:ext cx="3414675" cy="2637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p:cSld name="ONE_COLUMN_TEXT_2_2">
    <p:spTree>
      <p:nvGrpSpPr>
        <p:cNvPr id="27" name="Shape 27"/>
        <p:cNvGrpSpPr/>
        <p:nvPr/>
      </p:nvGrpSpPr>
      <p:grpSpPr>
        <a:xfrm>
          <a:off x="0" y="0"/>
          <a:ext cx="0" cy="0"/>
          <a:chOff x="0" y="0"/>
          <a:chExt cx="0" cy="0"/>
        </a:xfrm>
      </p:grpSpPr>
      <p:sp>
        <p:nvSpPr>
          <p:cNvPr id="28" name="Google Shape;28;p7"/>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7"/>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0" name="Google Shape;30;p7"/>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pic>
        <p:nvPicPr>
          <p:cNvPr id="31" name="Google Shape;31;p7"/>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
        <p:nvSpPr>
          <p:cNvPr id="32" name="Google Shape;32;p7"/>
          <p:cNvSpPr txBox="1"/>
          <p:nvPr>
            <p:ph idx="2" type="title"/>
          </p:nvPr>
        </p:nvSpPr>
        <p:spPr>
          <a:xfrm>
            <a:off x="1245600" y="882000"/>
            <a:ext cx="67914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33" name="Google Shape;33;p7"/>
          <p:cNvSpPr txBox="1"/>
          <p:nvPr>
            <p:ph idx="3" type="subTitle"/>
          </p:nvPr>
        </p:nvSpPr>
        <p:spPr>
          <a:xfrm>
            <a:off x="1249200" y="1414800"/>
            <a:ext cx="67902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7"/>
          <p:cNvSpPr txBox="1"/>
          <p:nvPr>
            <p:ph idx="4" type="body"/>
          </p:nvPr>
        </p:nvSpPr>
        <p:spPr>
          <a:xfrm>
            <a:off x="1249200" y="1998600"/>
            <a:ext cx="67914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Section Split">
  <p:cSld name="ONE_COLUMN_TEXT_2_1">
    <p:spTree>
      <p:nvGrpSpPr>
        <p:cNvPr id="35" name="Shape 35"/>
        <p:cNvGrpSpPr/>
        <p:nvPr/>
      </p:nvGrpSpPr>
      <p:grpSpPr>
        <a:xfrm>
          <a:off x="0" y="0"/>
          <a:ext cx="0" cy="0"/>
          <a:chOff x="0" y="0"/>
          <a:chExt cx="0" cy="0"/>
        </a:xfrm>
      </p:grpSpPr>
      <p:sp>
        <p:nvSpPr>
          <p:cNvPr id="36" name="Google Shape;36;p8"/>
          <p:cNvSpPr/>
          <p:nvPr/>
        </p:nvSpPr>
        <p:spPr>
          <a:xfrm>
            <a:off x="-15875" y="-2650"/>
            <a:ext cx="9180000" cy="720000"/>
          </a:xfrm>
          <a:prstGeom prst="rect">
            <a:avLst/>
          </a:prstGeom>
          <a:solidFill>
            <a:srgbClr val="F7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1171250" y="-2650"/>
            <a:ext cx="2338800" cy="72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8" name="Google Shape;38;p8"/>
          <p:cNvSpPr txBox="1"/>
          <p:nvPr>
            <p:ph idx="1" type="subTitle"/>
          </p:nvPr>
        </p:nvSpPr>
        <p:spPr>
          <a:xfrm>
            <a:off x="3129050" y="190800"/>
            <a:ext cx="2783700" cy="360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p:txBody>
      </p:sp>
      <p:sp>
        <p:nvSpPr>
          <p:cNvPr id="39" name="Google Shape;39;p8"/>
          <p:cNvSpPr txBox="1"/>
          <p:nvPr>
            <p:ph idx="2" type="body"/>
          </p:nvPr>
        </p:nvSpPr>
        <p:spPr>
          <a:xfrm>
            <a:off x="126000" y="1998600"/>
            <a:ext cx="4425900" cy="28029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indent="-317500" lvl="1" marL="914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indent="-317500" lvl="2" marL="1371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indent="-317500" lvl="3" marL="1828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indent="-317500" lvl="4" marL="22860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indent="-317500" lvl="5" marL="27432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indent="-317500" lvl="6" marL="32004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indent="-317500" lvl="7" marL="36576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indent="-317500" lvl="8" marL="41148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p:txBody>
      </p:sp>
      <p:sp>
        <p:nvSpPr>
          <p:cNvPr id="40" name="Google Shape;40;p8"/>
          <p:cNvSpPr txBox="1"/>
          <p:nvPr>
            <p:ph idx="3" type="title"/>
          </p:nvPr>
        </p:nvSpPr>
        <p:spPr>
          <a:xfrm>
            <a:off x="126815" y="1009050"/>
            <a:ext cx="4425900" cy="53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p:txBody>
      </p:sp>
      <p:sp>
        <p:nvSpPr>
          <p:cNvPr id="41" name="Google Shape;41;p8"/>
          <p:cNvSpPr txBox="1"/>
          <p:nvPr>
            <p:ph idx="4" type="subTitle"/>
          </p:nvPr>
        </p:nvSpPr>
        <p:spPr>
          <a:xfrm>
            <a:off x="126815" y="1719575"/>
            <a:ext cx="4425300" cy="393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 name="Google Shape;42;p8"/>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with Patern">
  <p:cSld name="ONE_COLUMN_TEXT_2_1_1">
    <p:bg>
      <p:bgPr>
        <a:solidFill>
          <a:srgbClr val="F76C6C"/>
        </a:solidFill>
      </p:bgPr>
    </p:bg>
    <p:spTree>
      <p:nvGrpSpPr>
        <p:cNvPr id="43"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pic>
        <p:nvPicPr>
          <p:cNvPr id="45" name="Google Shape;45;p9"/>
          <p:cNvPicPr preferRelativeResize="0"/>
          <p:nvPr/>
        </p:nvPicPr>
        <p:blipFill>
          <a:blip r:embed="rId3">
            <a:alphaModFix/>
          </a:blip>
          <a:stretch>
            <a:fillRect/>
          </a:stretch>
        </p:blipFill>
        <p:spPr>
          <a:xfrm>
            <a:off x="2771637" y="1"/>
            <a:ext cx="6372362" cy="517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lored">
  <p:cSld name="ONE_COLUMN_TEXT_2_1_1_2">
    <p:bg>
      <p:bgPr>
        <a:solidFill>
          <a:srgbClr val="F76C6C"/>
        </a:solidFill>
      </p:bgPr>
    </p:bg>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b="0" l="0" r="51271" t="0"/>
          <a:stretch/>
        </p:blipFill>
        <p:spPr>
          <a:xfrm>
            <a:off x="126000" y="127800"/>
            <a:ext cx="686432" cy="48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hyperlink" Target="https://youtu.be/BsSmBPmPeYQ" TargetMode="External"/><Relationship Id="rId5"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youtu.be/rYGWHfAvXHQ" TargetMode="Externa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1171250" y="-2650"/>
            <a:ext cx="2338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01. IA c’est quoi ?</a:t>
            </a:r>
            <a:endParaRPr>
              <a:latin typeface="Varela Round"/>
              <a:ea typeface="Varela Round"/>
              <a:cs typeface="Varela Round"/>
              <a:sym typeface="Varela Round"/>
            </a:endParaRPr>
          </a:p>
        </p:txBody>
      </p:sp>
      <p:sp>
        <p:nvSpPr>
          <p:cNvPr id="114" name="Google Shape;114;p22"/>
          <p:cNvSpPr txBox="1"/>
          <p:nvPr>
            <p:ph idx="2" type="title"/>
          </p:nvPr>
        </p:nvSpPr>
        <p:spPr>
          <a:xfrm>
            <a:off x="655025" y="882000"/>
            <a:ext cx="81825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Tout est une question d’algorithme</a:t>
            </a:r>
            <a:endParaRPr/>
          </a:p>
        </p:txBody>
      </p:sp>
      <p:pic>
        <p:nvPicPr>
          <p:cNvPr id="115" name="Google Shape;115;p22"/>
          <p:cNvPicPr preferRelativeResize="0"/>
          <p:nvPr/>
        </p:nvPicPr>
        <p:blipFill>
          <a:blip r:embed="rId3">
            <a:alphaModFix/>
          </a:blip>
          <a:stretch>
            <a:fillRect/>
          </a:stretch>
        </p:blipFill>
        <p:spPr>
          <a:xfrm>
            <a:off x="173875" y="1458325"/>
            <a:ext cx="7182960" cy="3425400"/>
          </a:xfrm>
          <a:prstGeom prst="rect">
            <a:avLst/>
          </a:prstGeom>
          <a:noFill/>
          <a:ln>
            <a:noFill/>
          </a:ln>
        </p:spPr>
      </p:pic>
      <p:pic>
        <p:nvPicPr>
          <p:cNvPr id="116" name="Google Shape;116;p22"/>
          <p:cNvPicPr preferRelativeResize="0"/>
          <p:nvPr/>
        </p:nvPicPr>
        <p:blipFill>
          <a:blip r:embed="rId4">
            <a:alphaModFix/>
          </a:blip>
          <a:stretch>
            <a:fillRect/>
          </a:stretch>
        </p:blipFill>
        <p:spPr>
          <a:xfrm>
            <a:off x="5476350" y="3233725"/>
            <a:ext cx="3530100" cy="1909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idx="4" type="body"/>
          </p:nvPr>
        </p:nvSpPr>
        <p:spPr>
          <a:xfrm>
            <a:off x="1245600" y="1577950"/>
            <a:ext cx="5193600" cy="280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800"/>
              <a:t>L’être humain ne peut pas expliquer avec des règles précises comment il fait des choses simples comme :</a:t>
            </a:r>
            <a:endParaRPr sz="1800"/>
          </a:p>
          <a:p>
            <a:pPr indent="-342900" lvl="0" marL="457200" rtl="0" algn="l">
              <a:spcBef>
                <a:spcPts val="0"/>
              </a:spcBef>
              <a:spcAft>
                <a:spcPts val="0"/>
              </a:spcAft>
              <a:buSzPts val="1800"/>
              <a:buChar char="-"/>
            </a:pPr>
            <a:r>
              <a:rPr lang="fr" sz="1800"/>
              <a:t>Reconnaître</a:t>
            </a:r>
            <a:r>
              <a:rPr lang="fr" sz="1800"/>
              <a:t> un visage</a:t>
            </a:r>
            <a:endParaRPr sz="1800"/>
          </a:p>
          <a:p>
            <a:pPr indent="-342900" lvl="0" marL="457200" rtl="0" algn="l">
              <a:spcBef>
                <a:spcPts val="0"/>
              </a:spcBef>
              <a:spcAft>
                <a:spcPts val="0"/>
              </a:spcAft>
              <a:buSzPts val="1800"/>
              <a:buChar char="-"/>
            </a:pPr>
            <a:r>
              <a:rPr lang="fr" sz="1800"/>
              <a:t>Bouger ses membres</a:t>
            </a:r>
            <a:endParaRPr sz="1800"/>
          </a:p>
          <a:p>
            <a:pPr indent="-342900" lvl="0" marL="457200" rtl="0" algn="l">
              <a:spcBef>
                <a:spcPts val="0"/>
              </a:spcBef>
              <a:spcAft>
                <a:spcPts val="0"/>
              </a:spcAft>
              <a:buSzPts val="1800"/>
              <a:buChar char="-"/>
            </a:pPr>
            <a:r>
              <a:rPr lang="fr" sz="1800"/>
              <a:t>Lire</a:t>
            </a:r>
            <a:endParaRPr sz="1800"/>
          </a:p>
          <a:p>
            <a:pPr indent="-342900" lvl="0" marL="457200" rtl="0" algn="l">
              <a:spcBef>
                <a:spcPts val="0"/>
              </a:spcBef>
              <a:spcAft>
                <a:spcPts val="0"/>
              </a:spcAft>
              <a:buSzPts val="1800"/>
              <a:buChar char="-"/>
            </a:pPr>
            <a:r>
              <a:rPr lang="fr" sz="1800"/>
              <a:t>Penser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Dans ce cas comment programmer avec des règles précises ce qu’on ne peut pas expliquer ?</a:t>
            </a:r>
            <a:endParaRPr sz="1800"/>
          </a:p>
        </p:txBody>
      </p:sp>
      <p:sp>
        <p:nvSpPr>
          <p:cNvPr id="122" name="Google Shape;122;p23"/>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Paradoxe de Polanyi</a:t>
            </a:r>
            <a:endParaRPr/>
          </a:p>
        </p:txBody>
      </p:sp>
      <p:sp>
        <p:nvSpPr>
          <p:cNvPr id="123" name="Google Shape;123;p23"/>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02. In what school the machine learning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02. I</a:t>
            </a:r>
            <a:r>
              <a:rPr lang="fr"/>
              <a:t>n what school the machine learning ?</a:t>
            </a:r>
            <a:endParaRPr/>
          </a:p>
          <a:p>
            <a:pPr indent="0" lvl="0" marL="0" rtl="0" algn="l">
              <a:spcBef>
                <a:spcPts val="0"/>
              </a:spcBef>
              <a:spcAft>
                <a:spcPts val="0"/>
              </a:spcAft>
              <a:buNone/>
            </a:pPr>
            <a:r>
              <a:t/>
            </a:r>
            <a:endParaRPr/>
          </a:p>
        </p:txBody>
      </p:sp>
      <p:sp>
        <p:nvSpPr>
          <p:cNvPr id="129" name="Google Shape;129;p24"/>
          <p:cNvSpPr txBox="1"/>
          <p:nvPr/>
        </p:nvSpPr>
        <p:spPr>
          <a:xfrm>
            <a:off x="354350" y="783875"/>
            <a:ext cx="8375700" cy="4236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2300">
                <a:latin typeface="Varela Round"/>
                <a:ea typeface="Varela Round"/>
                <a:cs typeface="Varela Round"/>
                <a:sym typeface="Varela Round"/>
              </a:rPr>
              <a:t>Type d’algorithme qui prend en paramètre d’entrée des </a:t>
            </a:r>
            <a:r>
              <a:rPr b="1" lang="fr" sz="2300">
                <a:latin typeface="Varela Round"/>
                <a:ea typeface="Varela Round"/>
                <a:cs typeface="Varela Round"/>
                <a:sym typeface="Varela Round"/>
              </a:rPr>
              <a:t>données</a:t>
            </a:r>
            <a:r>
              <a:rPr lang="fr" sz="2300">
                <a:latin typeface="Varela Round"/>
                <a:ea typeface="Varela Round"/>
                <a:cs typeface="Varela Round"/>
                <a:sym typeface="Varela Round"/>
              </a:rPr>
              <a:t>, et peut, après s’être </a:t>
            </a:r>
            <a:r>
              <a:rPr b="1" lang="fr" sz="2300">
                <a:latin typeface="Varela Round"/>
                <a:ea typeface="Varela Round"/>
                <a:cs typeface="Varela Round"/>
                <a:sym typeface="Varela Round"/>
              </a:rPr>
              <a:t>entraîné</a:t>
            </a:r>
            <a:r>
              <a:rPr lang="fr" sz="2300">
                <a:latin typeface="Varela Round"/>
                <a:ea typeface="Varela Round"/>
                <a:cs typeface="Varela Round"/>
                <a:sym typeface="Varela Round"/>
              </a:rPr>
              <a:t> dessus, </a:t>
            </a:r>
            <a:r>
              <a:rPr b="1" lang="fr" sz="2300">
                <a:latin typeface="Varela Round"/>
                <a:ea typeface="Varela Round"/>
                <a:cs typeface="Varela Round"/>
                <a:sym typeface="Varela Round"/>
              </a:rPr>
              <a:t>modéliser</a:t>
            </a:r>
            <a:r>
              <a:rPr lang="fr" sz="2300">
                <a:latin typeface="Varela Round"/>
                <a:ea typeface="Varela Round"/>
                <a:cs typeface="Varela Round"/>
                <a:sym typeface="Varela Round"/>
              </a:rPr>
              <a:t> le phénomène pour pouvoir </a:t>
            </a:r>
            <a:r>
              <a:rPr b="1" lang="fr" sz="2300">
                <a:latin typeface="Varela Round"/>
                <a:ea typeface="Varela Round"/>
                <a:cs typeface="Varela Round"/>
                <a:sym typeface="Varela Round"/>
              </a:rPr>
              <a:t>généraliser</a:t>
            </a:r>
            <a:r>
              <a:rPr lang="fr" sz="2300">
                <a:latin typeface="Varela Round"/>
                <a:ea typeface="Varela Round"/>
                <a:cs typeface="Varela Round"/>
                <a:sym typeface="Varela Round"/>
              </a:rPr>
              <a:t> ses résultats pour </a:t>
            </a:r>
            <a:r>
              <a:rPr b="1" lang="fr" sz="2300">
                <a:latin typeface="Varela Round"/>
                <a:ea typeface="Varela Round"/>
                <a:cs typeface="Varela Round"/>
                <a:sym typeface="Varela Round"/>
              </a:rPr>
              <a:t>répondre à des questions</a:t>
            </a:r>
            <a:r>
              <a:rPr lang="fr" sz="2300">
                <a:latin typeface="Varela Round"/>
                <a:ea typeface="Varela Round"/>
                <a:cs typeface="Varela Round"/>
                <a:sym typeface="Varela Round"/>
              </a:rPr>
              <a:t> sur des données similaires ou différentes et faire des </a:t>
            </a:r>
            <a:r>
              <a:rPr b="1" lang="fr" sz="2300">
                <a:latin typeface="Varela Round"/>
                <a:ea typeface="Varela Round"/>
                <a:cs typeface="Varela Round"/>
                <a:sym typeface="Varela Round"/>
              </a:rPr>
              <a:t>prédictions</a:t>
            </a:r>
            <a:r>
              <a:rPr lang="fr" sz="2300">
                <a:latin typeface="Varela Round"/>
                <a:ea typeface="Varela Round"/>
                <a:cs typeface="Varela Round"/>
                <a:sym typeface="Varela Round"/>
              </a:rPr>
              <a:t>.</a:t>
            </a:r>
            <a:endParaRPr sz="2300">
              <a:latin typeface="Varela Round"/>
              <a:ea typeface="Varela Round"/>
              <a:cs typeface="Varela Round"/>
              <a:sym typeface="Varela Round"/>
            </a:endParaRPr>
          </a:p>
          <a:p>
            <a:pPr indent="0" lvl="0" marL="0" rtl="0" algn="just">
              <a:spcBef>
                <a:spcPts val="0"/>
              </a:spcBef>
              <a:spcAft>
                <a:spcPts val="0"/>
              </a:spcAft>
              <a:buNone/>
            </a:pPr>
            <a:r>
              <a:t/>
            </a:r>
            <a:endParaRPr sz="2300">
              <a:latin typeface="Varela Round"/>
              <a:ea typeface="Varela Round"/>
              <a:cs typeface="Varela Round"/>
              <a:sym typeface="Varela Round"/>
            </a:endParaRPr>
          </a:p>
          <a:p>
            <a:pPr indent="0" lvl="0" marL="0" rtl="0" algn="just">
              <a:spcBef>
                <a:spcPts val="0"/>
              </a:spcBef>
              <a:spcAft>
                <a:spcPts val="0"/>
              </a:spcAft>
              <a:buNone/>
            </a:pPr>
            <a:r>
              <a:rPr lang="fr" sz="2300">
                <a:latin typeface="Varela Round"/>
                <a:ea typeface="Varela Round"/>
                <a:cs typeface="Varela Round"/>
                <a:sym typeface="Varela Round"/>
              </a:rPr>
              <a:t>Cela change la nature de l’informaticien que nous sommes. Nous ne </a:t>
            </a:r>
            <a:r>
              <a:rPr b="1" lang="fr" sz="2300">
                <a:latin typeface="Varela Round"/>
                <a:ea typeface="Varela Round"/>
                <a:cs typeface="Varela Round"/>
                <a:sym typeface="Varela Round"/>
              </a:rPr>
              <a:t>programmons plus de manières explicites des règles figées</a:t>
            </a:r>
            <a:r>
              <a:rPr lang="fr" sz="2300">
                <a:latin typeface="Varela Round"/>
                <a:ea typeface="Varela Round"/>
                <a:cs typeface="Varela Round"/>
                <a:sym typeface="Varela Round"/>
              </a:rPr>
              <a:t>, nous </a:t>
            </a:r>
            <a:r>
              <a:rPr b="1" lang="fr" sz="2300">
                <a:latin typeface="Varela Round"/>
                <a:ea typeface="Varela Round"/>
                <a:cs typeface="Varela Round"/>
                <a:sym typeface="Varela Round"/>
              </a:rPr>
              <a:t>entraînons</a:t>
            </a:r>
            <a:r>
              <a:rPr b="1" lang="fr" sz="2300">
                <a:latin typeface="Varela Round"/>
                <a:ea typeface="Varela Round"/>
                <a:cs typeface="Varela Round"/>
                <a:sym typeface="Varela Round"/>
              </a:rPr>
              <a:t> des algorithmes pour qu’ils apprennent sur la base d’exemples.</a:t>
            </a:r>
            <a:r>
              <a:rPr lang="fr" sz="2300">
                <a:latin typeface="Varela Round"/>
                <a:ea typeface="Varela Round"/>
                <a:cs typeface="Varela Round"/>
                <a:sym typeface="Varela Round"/>
              </a:rPr>
              <a:t> </a:t>
            </a:r>
            <a:endParaRPr sz="2300">
              <a:latin typeface="Varela Round"/>
              <a:ea typeface="Varela Round"/>
              <a:cs typeface="Varela Round"/>
              <a:sym typeface="Varela Rou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02. In what school the machine learning ?</a:t>
            </a:r>
            <a:endParaRPr/>
          </a:p>
          <a:p>
            <a:pPr indent="0" lvl="0" marL="0" rtl="0" algn="l">
              <a:spcBef>
                <a:spcPts val="0"/>
              </a:spcBef>
              <a:spcAft>
                <a:spcPts val="0"/>
              </a:spcAft>
              <a:buNone/>
            </a:pPr>
            <a:r>
              <a:t/>
            </a:r>
            <a:endParaRPr/>
          </a:p>
        </p:txBody>
      </p:sp>
      <p:sp>
        <p:nvSpPr>
          <p:cNvPr id="135" name="Google Shape;135;p25"/>
          <p:cNvSpPr txBox="1"/>
          <p:nvPr/>
        </p:nvSpPr>
        <p:spPr>
          <a:xfrm>
            <a:off x="1210950" y="1417400"/>
            <a:ext cx="6722100" cy="28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000">
                <a:latin typeface="Varela Round"/>
                <a:ea typeface="Varela Round"/>
                <a:cs typeface="Varela Round"/>
                <a:sym typeface="Varela Round"/>
              </a:rPr>
              <a:t>Apprentissage supervisé</a:t>
            </a:r>
            <a:endParaRPr sz="3000">
              <a:latin typeface="Varela Round"/>
              <a:ea typeface="Varela Round"/>
              <a:cs typeface="Varela Round"/>
              <a:sym typeface="Varela Round"/>
            </a:endParaRPr>
          </a:p>
          <a:p>
            <a:pPr indent="0" lvl="0" marL="0" rtl="0" algn="ctr">
              <a:spcBef>
                <a:spcPts val="0"/>
              </a:spcBef>
              <a:spcAft>
                <a:spcPts val="0"/>
              </a:spcAft>
              <a:buNone/>
            </a:pPr>
            <a:r>
              <a:rPr lang="fr" sz="3000">
                <a:latin typeface="Varela Round"/>
                <a:ea typeface="Varela Round"/>
                <a:cs typeface="Varela Round"/>
                <a:sym typeface="Varela Round"/>
              </a:rPr>
              <a:t>Apprentissage non supervisé</a:t>
            </a:r>
            <a:endParaRPr sz="3000">
              <a:latin typeface="Varela Round"/>
              <a:ea typeface="Varela Round"/>
              <a:cs typeface="Varela Round"/>
              <a:sym typeface="Varela Round"/>
            </a:endParaRPr>
          </a:p>
          <a:p>
            <a:pPr indent="0" lvl="0" marL="0" rtl="0" algn="ctr">
              <a:spcBef>
                <a:spcPts val="0"/>
              </a:spcBef>
              <a:spcAft>
                <a:spcPts val="0"/>
              </a:spcAft>
              <a:buNone/>
            </a:pPr>
            <a:r>
              <a:rPr lang="fr" sz="3000">
                <a:latin typeface="Varela Round"/>
                <a:ea typeface="Varela Round"/>
                <a:cs typeface="Varela Round"/>
                <a:sym typeface="Varela Round"/>
              </a:rPr>
              <a:t>Régression</a:t>
            </a:r>
            <a:endParaRPr sz="3000">
              <a:latin typeface="Varela Round"/>
              <a:ea typeface="Varela Round"/>
              <a:cs typeface="Varela Round"/>
              <a:sym typeface="Varela Round"/>
            </a:endParaRPr>
          </a:p>
          <a:p>
            <a:pPr indent="0" lvl="0" marL="0" rtl="0" algn="ctr">
              <a:spcBef>
                <a:spcPts val="0"/>
              </a:spcBef>
              <a:spcAft>
                <a:spcPts val="0"/>
              </a:spcAft>
              <a:buNone/>
            </a:pPr>
            <a:r>
              <a:rPr lang="fr" sz="3000">
                <a:latin typeface="Varela Round"/>
                <a:ea typeface="Varela Round"/>
                <a:cs typeface="Varela Round"/>
                <a:sym typeface="Varela Round"/>
              </a:rPr>
              <a:t>Classification</a:t>
            </a:r>
            <a:endParaRPr sz="3000">
              <a:latin typeface="Varela Round"/>
              <a:ea typeface="Varela Round"/>
              <a:cs typeface="Varela Round"/>
              <a:sym typeface="Varela Rou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02. In what school the machine learning ?</a:t>
            </a:r>
            <a:endParaRPr/>
          </a:p>
          <a:p>
            <a:pPr indent="0" lvl="0" marL="0" rtl="0" algn="l">
              <a:spcBef>
                <a:spcPts val="0"/>
              </a:spcBef>
              <a:spcAft>
                <a:spcPts val="0"/>
              </a:spcAft>
              <a:buNone/>
            </a:pPr>
            <a:r>
              <a:t/>
            </a:r>
            <a:endParaRPr/>
          </a:p>
        </p:txBody>
      </p:sp>
      <p:sp>
        <p:nvSpPr>
          <p:cNvPr id="141" name="Google Shape;141;p26"/>
          <p:cNvSpPr txBox="1"/>
          <p:nvPr/>
        </p:nvSpPr>
        <p:spPr>
          <a:xfrm>
            <a:off x="515450" y="805350"/>
            <a:ext cx="4456200" cy="42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latin typeface="Varela Round"/>
                <a:ea typeface="Varela Round"/>
                <a:cs typeface="Varela Round"/>
                <a:sym typeface="Varela Round"/>
              </a:rPr>
              <a:t>Apprentissage</a:t>
            </a:r>
            <a:endParaRPr b="1" sz="1800">
              <a:latin typeface="Varela Round"/>
              <a:ea typeface="Varela Round"/>
              <a:cs typeface="Varela Round"/>
              <a:sym typeface="Varela Round"/>
            </a:endParaRPr>
          </a:p>
          <a:p>
            <a:pPr indent="0" lvl="0" marL="0" rtl="0" algn="ctr">
              <a:spcBef>
                <a:spcPts val="0"/>
              </a:spcBef>
              <a:spcAft>
                <a:spcPts val="0"/>
              </a:spcAft>
              <a:buNone/>
            </a:pPr>
            <a:r>
              <a:rPr b="1" lang="fr" sz="1800">
                <a:latin typeface="Varela Round"/>
                <a:ea typeface="Varela Round"/>
                <a:cs typeface="Varela Round"/>
                <a:sym typeface="Varela Round"/>
              </a:rPr>
              <a:t>supervisé</a:t>
            </a:r>
            <a:endParaRPr b="1" sz="1800">
              <a:latin typeface="Varela Round"/>
              <a:ea typeface="Varela Round"/>
              <a:cs typeface="Varela Round"/>
              <a:sym typeface="Varela Round"/>
            </a:endParaRPr>
          </a:p>
          <a:p>
            <a:pPr indent="0" lvl="0" marL="0" rtl="0" algn="ctr">
              <a:spcBef>
                <a:spcPts val="0"/>
              </a:spcBef>
              <a:spcAft>
                <a:spcPts val="0"/>
              </a:spcAft>
              <a:buNone/>
            </a:pPr>
            <a:r>
              <a:t/>
            </a:r>
            <a:endParaRPr b="1"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Les données sont dites “</a:t>
            </a:r>
            <a:r>
              <a:rPr b="1" lang="fr" sz="1800">
                <a:latin typeface="Varela Round"/>
                <a:ea typeface="Varela Round"/>
                <a:cs typeface="Varela Round"/>
                <a:sym typeface="Varela Round"/>
              </a:rPr>
              <a:t>annotées”</a:t>
            </a:r>
            <a:endParaRPr b="1"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pour entraîner le</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modèle, c'est à dire que vous</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leur avez déjà associé un </a:t>
            </a:r>
            <a:r>
              <a:rPr b="1" lang="fr" sz="1800">
                <a:latin typeface="Varela Round"/>
                <a:ea typeface="Varela Round"/>
                <a:cs typeface="Varela Round"/>
                <a:sym typeface="Varela Round"/>
              </a:rPr>
              <a:t>label</a:t>
            </a:r>
            <a:endParaRPr b="1"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ou une </a:t>
            </a:r>
            <a:r>
              <a:rPr b="1" lang="fr" sz="1800">
                <a:latin typeface="Varela Round"/>
                <a:ea typeface="Varela Round"/>
                <a:cs typeface="Varela Round"/>
                <a:sym typeface="Varela Round"/>
              </a:rPr>
              <a:t>classe</a:t>
            </a:r>
            <a:r>
              <a:rPr lang="fr" sz="1800">
                <a:latin typeface="Varela Round"/>
                <a:ea typeface="Varela Round"/>
                <a:cs typeface="Varela Round"/>
                <a:sym typeface="Varela Round"/>
              </a:rPr>
              <a:t> cible et vous</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voulez que l'algorithme </a:t>
            </a:r>
            <a:r>
              <a:rPr b="1" lang="fr" sz="1800">
                <a:latin typeface="Varela Round"/>
                <a:ea typeface="Varela Round"/>
                <a:cs typeface="Varela Round"/>
                <a:sym typeface="Varela Round"/>
              </a:rPr>
              <a:t>trouve les relations entre les couples de données au sein des classes.</a:t>
            </a:r>
            <a:r>
              <a:rPr lang="fr" sz="1800">
                <a:latin typeface="Varela Round"/>
                <a:ea typeface="Varela Round"/>
                <a:cs typeface="Varela Round"/>
                <a:sym typeface="Varela Round"/>
              </a:rPr>
              <a:t> Ensuite on lui montrera des données cette fois-ci sans les classes, pour qu’il le devine.</a:t>
            </a:r>
            <a:endParaRPr sz="1800">
              <a:latin typeface="Varela Round"/>
              <a:ea typeface="Varela Round"/>
              <a:cs typeface="Varela Round"/>
              <a:sym typeface="Varela Round"/>
            </a:endParaRPr>
          </a:p>
        </p:txBody>
      </p:sp>
      <p:pic>
        <p:nvPicPr>
          <p:cNvPr id="142" name="Google Shape;142;p26"/>
          <p:cNvPicPr preferRelativeResize="0"/>
          <p:nvPr/>
        </p:nvPicPr>
        <p:blipFill>
          <a:blip r:embed="rId3">
            <a:alphaModFix/>
          </a:blip>
          <a:stretch>
            <a:fillRect/>
          </a:stretch>
        </p:blipFill>
        <p:spPr>
          <a:xfrm>
            <a:off x="4971650" y="1438725"/>
            <a:ext cx="3867550" cy="29900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02. In what school the machine learning ?</a:t>
            </a:r>
            <a:endParaRPr/>
          </a:p>
          <a:p>
            <a:pPr indent="0" lvl="0" marL="0" rtl="0" algn="l">
              <a:spcBef>
                <a:spcPts val="0"/>
              </a:spcBef>
              <a:spcAft>
                <a:spcPts val="0"/>
              </a:spcAft>
              <a:buNone/>
            </a:pPr>
            <a:r>
              <a:t/>
            </a:r>
            <a:endParaRPr/>
          </a:p>
        </p:txBody>
      </p:sp>
      <p:sp>
        <p:nvSpPr>
          <p:cNvPr id="148" name="Google Shape;148;p27"/>
          <p:cNvSpPr txBox="1"/>
          <p:nvPr/>
        </p:nvSpPr>
        <p:spPr>
          <a:xfrm>
            <a:off x="515450" y="1080000"/>
            <a:ext cx="4112700" cy="39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latin typeface="Varela Round"/>
                <a:ea typeface="Varela Round"/>
                <a:cs typeface="Varela Round"/>
                <a:sym typeface="Varela Round"/>
              </a:rPr>
              <a:t>Apprentissage non</a:t>
            </a:r>
            <a:endParaRPr b="1" sz="1800">
              <a:latin typeface="Varela Round"/>
              <a:ea typeface="Varela Round"/>
              <a:cs typeface="Varela Round"/>
              <a:sym typeface="Varela Round"/>
            </a:endParaRPr>
          </a:p>
          <a:p>
            <a:pPr indent="0" lvl="0" marL="0" rtl="0" algn="ctr">
              <a:spcBef>
                <a:spcPts val="0"/>
              </a:spcBef>
              <a:spcAft>
                <a:spcPts val="0"/>
              </a:spcAft>
              <a:buNone/>
            </a:pPr>
            <a:r>
              <a:rPr b="1" lang="fr" sz="1800">
                <a:latin typeface="Varela Round"/>
                <a:ea typeface="Varela Round"/>
                <a:cs typeface="Varela Round"/>
                <a:sym typeface="Varela Round"/>
              </a:rPr>
              <a:t>supervisé</a:t>
            </a:r>
            <a:endParaRPr b="1" sz="1800">
              <a:latin typeface="Varela Round"/>
              <a:ea typeface="Varela Round"/>
              <a:cs typeface="Varela Round"/>
              <a:sym typeface="Varela Round"/>
            </a:endParaRPr>
          </a:p>
          <a:p>
            <a:pPr indent="0" lvl="0" marL="0" rtl="0" algn="ctr">
              <a:spcBef>
                <a:spcPts val="0"/>
              </a:spcBef>
              <a:spcAft>
                <a:spcPts val="0"/>
              </a:spcAft>
              <a:buNone/>
            </a:pPr>
            <a:r>
              <a:t/>
            </a:r>
            <a:endParaRPr b="1"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Les données ne sont </a:t>
            </a:r>
            <a:r>
              <a:rPr b="1" lang="fr" sz="1800">
                <a:latin typeface="Varela Round"/>
                <a:ea typeface="Varela Round"/>
                <a:cs typeface="Varela Round"/>
                <a:sym typeface="Varela Round"/>
              </a:rPr>
              <a:t>pas annotées.</a:t>
            </a:r>
            <a:r>
              <a:rPr lang="fr" sz="1800">
                <a:latin typeface="Varela Round"/>
                <a:ea typeface="Varela Round"/>
                <a:cs typeface="Varela Round"/>
                <a:sym typeface="Varela Round"/>
              </a:rPr>
              <a:t> </a:t>
            </a:r>
            <a:r>
              <a:rPr b="1" lang="fr" sz="1800">
                <a:latin typeface="Varela Round"/>
                <a:ea typeface="Varela Round"/>
                <a:cs typeface="Varela Round"/>
                <a:sym typeface="Varela Round"/>
              </a:rPr>
              <a:t>L’algorithme d'entraînement</a:t>
            </a:r>
            <a:endParaRPr b="1" sz="1800">
              <a:latin typeface="Varela Round"/>
              <a:ea typeface="Varela Round"/>
              <a:cs typeface="Varela Round"/>
              <a:sym typeface="Varela Round"/>
            </a:endParaRPr>
          </a:p>
          <a:p>
            <a:pPr indent="0" lvl="0" marL="0" rtl="0" algn="ctr">
              <a:spcBef>
                <a:spcPts val="0"/>
              </a:spcBef>
              <a:spcAft>
                <a:spcPts val="0"/>
              </a:spcAft>
              <a:buNone/>
            </a:pPr>
            <a:r>
              <a:rPr b="1" lang="fr" sz="1800">
                <a:latin typeface="Varela Round"/>
                <a:ea typeface="Varela Round"/>
                <a:cs typeface="Varela Round"/>
                <a:sym typeface="Varela Round"/>
              </a:rPr>
              <a:t>s'applique à trouver les similarités et distinctions au sein de ces</a:t>
            </a:r>
            <a:endParaRPr b="1" sz="1800">
              <a:latin typeface="Varela Round"/>
              <a:ea typeface="Varela Round"/>
              <a:cs typeface="Varela Round"/>
              <a:sym typeface="Varela Round"/>
            </a:endParaRPr>
          </a:p>
          <a:p>
            <a:pPr indent="0" lvl="0" marL="0" rtl="0" algn="ctr">
              <a:spcBef>
                <a:spcPts val="0"/>
              </a:spcBef>
              <a:spcAft>
                <a:spcPts val="0"/>
              </a:spcAft>
              <a:buNone/>
            </a:pPr>
            <a:r>
              <a:rPr b="1" lang="fr" sz="1800">
                <a:latin typeface="Varela Round"/>
                <a:ea typeface="Varela Round"/>
                <a:cs typeface="Varela Round"/>
                <a:sym typeface="Varela Round"/>
              </a:rPr>
              <a:t>données,</a:t>
            </a:r>
            <a:r>
              <a:rPr lang="fr" sz="1800">
                <a:latin typeface="Varela Round"/>
                <a:ea typeface="Varela Round"/>
                <a:cs typeface="Varela Round"/>
                <a:sym typeface="Varela Round"/>
              </a:rPr>
              <a:t> et à regrouper ensemble celles qui partagent des</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caractéristiques communes.</a:t>
            </a:r>
            <a:endParaRPr sz="1800">
              <a:latin typeface="Varela Round"/>
              <a:ea typeface="Varela Round"/>
              <a:cs typeface="Varela Round"/>
              <a:sym typeface="Varela Round"/>
            </a:endParaRPr>
          </a:p>
        </p:txBody>
      </p:sp>
      <p:pic>
        <p:nvPicPr>
          <p:cNvPr id="149" name="Google Shape;149;p27"/>
          <p:cNvPicPr preferRelativeResize="0"/>
          <p:nvPr/>
        </p:nvPicPr>
        <p:blipFill>
          <a:blip r:embed="rId3">
            <a:alphaModFix/>
          </a:blip>
          <a:stretch>
            <a:fillRect/>
          </a:stretch>
        </p:blipFill>
        <p:spPr>
          <a:xfrm>
            <a:off x="4799875" y="1331350"/>
            <a:ext cx="4191725" cy="307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02. In what school the machine learning ?</a:t>
            </a:r>
            <a:endParaRPr/>
          </a:p>
          <a:p>
            <a:pPr indent="0" lvl="0" marL="0" rtl="0" algn="l">
              <a:spcBef>
                <a:spcPts val="0"/>
              </a:spcBef>
              <a:spcAft>
                <a:spcPts val="0"/>
              </a:spcAft>
              <a:buNone/>
            </a:pPr>
            <a:r>
              <a:t/>
            </a:r>
            <a:endParaRPr/>
          </a:p>
        </p:txBody>
      </p:sp>
      <p:sp>
        <p:nvSpPr>
          <p:cNvPr id="155" name="Google Shape;155;p28"/>
          <p:cNvSpPr txBox="1"/>
          <p:nvPr/>
        </p:nvSpPr>
        <p:spPr>
          <a:xfrm>
            <a:off x="515450" y="1080000"/>
            <a:ext cx="8235900" cy="12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latin typeface="Varela Round"/>
                <a:ea typeface="Varela Round"/>
                <a:cs typeface="Varela Round"/>
                <a:sym typeface="Varela Round"/>
              </a:rPr>
              <a:t>Classification et Régression</a:t>
            </a:r>
            <a:endParaRPr b="1" sz="1800">
              <a:latin typeface="Varela Round"/>
              <a:ea typeface="Varela Round"/>
              <a:cs typeface="Varela Round"/>
              <a:sym typeface="Varela Round"/>
            </a:endParaRPr>
          </a:p>
          <a:p>
            <a:pPr indent="0" lvl="0" marL="0" rtl="0" algn="ctr">
              <a:spcBef>
                <a:spcPts val="0"/>
              </a:spcBef>
              <a:spcAft>
                <a:spcPts val="0"/>
              </a:spcAft>
              <a:buNone/>
            </a:pPr>
            <a:r>
              <a:t/>
            </a:r>
            <a:endParaRPr b="1"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Dans la classification on cherche une </a:t>
            </a:r>
            <a:r>
              <a:rPr b="1" lang="fr" sz="1800">
                <a:latin typeface="Varela Round"/>
                <a:ea typeface="Varela Round"/>
                <a:cs typeface="Varela Round"/>
                <a:sym typeface="Varela Round"/>
              </a:rPr>
              <a:t>catégorie</a:t>
            </a:r>
            <a:r>
              <a:rPr lang="fr" sz="1800">
                <a:latin typeface="Varela Round"/>
                <a:ea typeface="Varela Round"/>
                <a:cs typeface="Varela Round"/>
                <a:sym typeface="Varela Round"/>
              </a:rPr>
              <a:t>,</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dans la régression on cherche un </a:t>
            </a:r>
            <a:r>
              <a:rPr b="1" lang="fr" sz="1800">
                <a:latin typeface="Varela Round"/>
                <a:ea typeface="Varela Round"/>
                <a:cs typeface="Varela Round"/>
                <a:sym typeface="Varela Round"/>
              </a:rPr>
              <a:t>nombre</a:t>
            </a:r>
            <a:r>
              <a:rPr lang="fr" sz="1800">
                <a:latin typeface="Varela Round"/>
                <a:ea typeface="Varela Round"/>
                <a:cs typeface="Varela Round"/>
                <a:sym typeface="Varela Round"/>
              </a:rPr>
              <a:t>.</a:t>
            </a:r>
            <a:endParaRPr sz="1800">
              <a:latin typeface="Varela Round"/>
              <a:ea typeface="Varela Round"/>
              <a:cs typeface="Varela Round"/>
              <a:sym typeface="Varela Round"/>
            </a:endParaRPr>
          </a:p>
        </p:txBody>
      </p:sp>
      <p:pic>
        <p:nvPicPr>
          <p:cNvPr id="156" name="Google Shape;156;p28"/>
          <p:cNvPicPr preferRelativeResize="0"/>
          <p:nvPr/>
        </p:nvPicPr>
        <p:blipFill>
          <a:blip r:embed="rId3">
            <a:alphaModFix/>
          </a:blip>
          <a:stretch>
            <a:fillRect/>
          </a:stretch>
        </p:blipFill>
        <p:spPr>
          <a:xfrm>
            <a:off x="1653650" y="2298000"/>
            <a:ext cx="6185100" cy="244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02. In what school the machine learning ?</a:t>
            </a:r>
            <a:endParaRPr/>
          </a:p>
          <a:p>
            <a:pPr indent="0" lvl="0" marL="0" rtl="0" algn="l">
              <a:spcBef>
                <a:spcPts val="0"/>
              </a:spcBef>
              <a:spcAft>
                <a:spcPts val="0"/>
              </a:spcAft>
              <a:buNone/>
            </a:pPr>
            <a:r>
              <a:t/>
            </a:r>
            <a:endParaRPr/>
          </a:p>
        </p:txBody>
      </p:sp>
      <p:sp>
        <p:nvSpPr>
          <p:cNvPr id="162" name="Google Shape;162;p29"/>
          <p:cNvSpPr txBox="1"/>
          <p:nvPr/>
        </p:nvSpPr>
        <p:spPr>
          <a:xfrm>
            <a:off x="502350" y="934200"/>
            <a:ext cx="8139300" cy="3844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Varela Round"/>
              <a:buChar char="●"/>
            </a:pPr>
            <a:r>
              <a:rPr lang="fr" sz="2400">
                <a:latin typeface="Varela Round"/>
                <a:ea typeface="Varela Round"/>
                <a:cs typeface="Varela Round"/>
                <a:sym typeface="Varela Round"/>
              </a:rPr>
              <a:t>Quelle température fera-t-il demain ?</a:t>
            </a:r>
            <a:endParaRPr sz="2400">
              <a:latin typeface="Varela Round"/>
              <a:ea typeface="Varela Round"/>
              <a:cs typeface="Varela Round"/>
              <a:sym typeface="Varela Round"/>
            </a:endParaRPr>
          </a:p>
          <a:p>
            <a:pPr indent="-381000" lvl="0" marL="457200" rtl="0" algn="l">
              <a:spcBef>
                <a:spcPts val="0"/>
              </a:spcBef>
              <a:spcAft>
                <a:spcPts val="0"/>
              </a:spcAft>
              <a:buSzPts val="2400"/>
              <a:buFont typeface="Varela Round"/>
              <a:buChar char="●"/>
            </a:pPr>
            <a:r>
              <a:rPr lang="fr" sz="2400">
                <a:latin typeface="Varela Round"/>
                <a:ea typeface="Varela Round"/>
                <a:cs typeface="Varela Round"/>
                <a:sym typeface="Varela Round"/>
              </a:rPr>
              <a:t>Ce client va-</a:t>
            </a:r>
            <a:r>
              <a:rPr lang="fr" sz="2400">
                <a:latin typeface="Varela Round"/>
                <a:ea typeface="Varela Round"/>
                <a:cs typeface="Varela Round"/>
                <a:sym typeface="Varela Round"/>
              </a:rPr>
              <a:t>t-il</a:t>
            </a:r>
            <a:r>
              <a:rPr lang="fr" sz="2400">
                <a:latin typeface="Varela Round"/>
                <a:ea typeface="Varela Round"/>
                <a:cs typeface="Varela Round"/>
                <a:sym typeface="Varela Round"/>
              </a:rPr>
              <a:t> rembourser son crédit ?</a:t>
            </a:r>
            <a:endParaRPr sz="2400">
              <a:latin typeface="Varela Round"/>
              <a:ea typeface="Varela Round"/>
              <a:cs typeface="Varela Round"/>
              <a:sym typeface="Varela Round"/>
            </a:endParaRPr>
          </a:p>
          <a:p>
            <a:pPr indent="-381000" lvl="0" marL="457200" rtl="0" algn="l">
              <a:spcBef>
                <a:spcPts val="0"/>
              </a:spcBef>
              <a:spcAft>
                <a:spcPts val="0"/>
              </a:spcAft>
              <a:buSzPts val="2400"/>
              <a:buFont typeface="Varela Round"/>
              <a:buChar char="●"/>
            </a:pPr>
            <a:r>
              <a:rPr lang="fr" sz="2400">
                <a:latin typeface="Varela Round"/>
                <a:ea typeface="Varela Round"/>
                <a:cs typeface="Varela Round"/>
                <a:sym typeface="Varela Round"/>
              </a:rPr>
              <a:t>Pour quel parti va-t-il voter ?</a:t>
            </a:r>
            <a:endParaRPr sz="2400">
              <a:latin typeface="Varela Round"/>
              <a:ea typeface="Varela Round"/>
              <a:cs typeface="Varela Round"/>
              <a:sym typeface="Varela Round"/>
            </a:endParaRPr>
          </a:p>
          <a:p>
            <a:pPr indent="-381000" lvl="0" marL="457200" rtl="0" algn="l">
              <a:spcBef>
                <a:spcPts val="0"/>
              </a:spcBef>
              <a:spcAft>
                <a:spcPts val="0"/>
              </a:spcAft>
              <a:buSzPts val="2400"/>
              <a:buFont typeface="Varela Round"/>
              <a:buChar char="●"/>
            </a:pPr>
            <a:r>
              <a:rPr lang="fr" sz="2400">
                <a:latin typeface="Varela Round"/>
                <a:ea typeface="Varela Round"/>
                <a:cs typeface="Varela Round"/>
                <a:sym typeface="Varela Round"/>
              </a:rPr>
              <a:t>Va-t-il cliquer sur cette publicité ?</a:t>
            </a:r>
            <a:endParaRPr sz="2400">
              <a:latin typeface="Varela Round"/>
              <a:ea typeface="Varela Round"/>
              <a:cs typeface="Varela Round"/>
              <a:sym typeface="Varela Round"/>
            </a:endParaRPr>
          </a:p>
          <a:p>
            <a:pPr indent="-381000" lvl="0" marL="457200" rtl="0" algn="l">
              <a:spcBef>
                <a:spcPts val="0"/>
              </a:spcBef>
              <a:spcAft>
                <a:spcPts val="0"/>
              </a:spcAft>
              <a:buSzPts val="2400"/>
              <a:buFont typeface="Varela Round"/>
              <a:buChar char="●"/>
            </a:pPr>
            <a:r>
              <a:rPr lang="fr" sz="2400">
                <a:latin typeface="Varela Round"/>
                <a:ea typeface="Varela Round"/>
                <a:cs typeface="Varela Round"/>
                <a:sym typeface="Varela Round"/>
              </a:rPr>
              <a:t>Quel gène est responsable de cette maladie ?</a:t>
            </a:r>
            <a:endParaRPr sz="2400">
              <a:latin typeface="Varela Round"/>
              <a:ea typeface="Varela Round"/>
              <a:cs typeface="Varela Round"/>
              <a:sym typeface="Varela Round"/>
            </a:endParaRPr>
          </a:p>
          <a:p>
            <a:pPr indent="-381000" lvl="0" marL="457200" rtl="0" algn="l">
              <a:spcBef>
                <a:spcPts val="0"/>
              </a:spcBef>
              <a:spcAft>
                <a:spcPts val="0"/>
              </a:spcAft>
              <a:buSzPts val="2400"/>
              <a:buFont typeface="Varela Round"/>
              <a:buChar char="●"/>
            </a:pPr>
            <a:r>
              <a:rPr lang="fr" sz="2400">
                <a:latin typeface="Varela Round"/>
                <a:ea typeface="Varela Round"/>
                <a:cs typeface="Varela Round"/>
                <a:sym typeface="Varela Round"/>
              </a:rPr>
              <a:t>Ce visage est-il celui d’une femme ou d’un homme ?</a:t>
            </a:r>
            <a:endParaRPr sz="2400">
              <a:latin typeface="Varela Round"/>
              <a:ea typeface="Varela Round"/>
              <a:cs typeface="Varela Round"/>
              <a:sym typeface="Varela Round"/>
            </a:endParaRPr>
          </a:p>
          <a:p>
            <a:pPr indent="-381000" lvl="0" marL="457200" rtl="0" algn="l">
              <a:spcBef>
                <a:spcPts val="0"/>
              </a:spcBef>
              <a:spcAft>
                <a:spcPts val="0"/>
              </a:spcAft>
              <a:buSzPts val="2400"/>
              <a:buFont typeface="Varela Round"/>
              <a:buChar char="●"/>
            </a:pPr>
            <a:r>
              <a:rPr lang="fr" sz="2400">
                <a:latin typeface="Varela Round"/>
                <a:ea typeface="Varela Round"/>
                <a:cs typeface="Varela Round"/>
                <a:sym typeface="Varela Round"/>
              </a:rPr>
              <a:t>Qu’est ce que je dois jouer pour avoir le plus de chance de gagner ?</a:t>
            </a:r>
            <a:endParaRPr sz="2400">
              <a:latin typeface="Varela Round"/>
              <a:ea typeface="Varela Round"/>
              <a:cs typeface="Varela Round"/>
              <a:sym typeface="Varela Round"/>
            </a:endParaRPr>
          </a:p>
          <a:p>
            <a:pPr indent="-381000" lvl="0" marL="457200" rtl="0" algn="l">
              <a:spcBef>
                <a:spcPts val="0"/>
              </a:spcBef>
              <a:spcAft>
                <a:spcPts val="0"/>
              </a:spcAft>
              <a:buSzPts val="2400"/>
              <a:buFont typeface="Varela Round"/>
              <a:buChar char="●"/>
            </a:pPr>
            <a:r>
              <a:rPr lang="fr" sz="2400">
                <a:latin typeface="Varela Round"/>
                <a:ea typeface="Varela Round"/>
                <a:cs typeface="Varela Round"/>
                <a:sym typeface="Varela Round"/>
              </a:rPr>
              <a:t>Qui serait le meilleur candidat pour ce poste ?</a:t>
            </a:r>
            <a:endParaRPr sz="2400">
              <a:latin typeface="Varela Round"/>
              <a:ea typeface="Varela Round"/>
              <a:cs typeface="Varela Round"/>
              <a:sym typeface="Varela Round"/>
            </a:endParaRPr>
          </a:p>
          <a:p>
            <a:pPr indent="-381000" lvl="0" marL="457200" rtl="0" algn="l">
              <a:spcBef>
                <a:spcPts val="0"/>
              </a:spcBef>
              <a:spcAft>
                <a:spcPts val="0"/>
              </a:spcAft>
              <a:buSzPts val="2400"/>
              <a:buFont typeface="Varela Round"/>
              <a:buChar char="●"/>
            </a:pPr>
            <a:r>
              <a:rPr lang="fr" sz="2400">
                <a:latin typeface="Varela Round"/>
                <a:ea typeface="Varela Round"/>
                <a:cs typeface="Varela Round"/>
                <a:sym typeface="Varela Round"/>
              </a:rPr>
              <a:t>etc</a:t>
            </a:r>
            <a:endParaRPr sz="2400">
              <a:latin typeface="Varela Round"/>
              <a:ea typeface="Varela Round"/>
              <a:cs typeface="Varela Round"/>
              <a:sym typeface="Varela Rou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02. In what school the machine learning ?</a:t>
            </a:r>
            <a:endParaRPr/>
          </a:p>
          <a:p>
            <a:pPr indent="0" lvl="0" marL="0" rtl="0" algn="l">
              <a:spcBef>
                <a:spcPts val="0"/>
              </a:spcBef>
              <a:spcAft>
                <a:spcPts val="0"/>
              </a:spcAft>
              <a:buNone/>
            </a:pPr>
            <a:r>
              <a:t/>
            </a:r>
            <a:endParaRPr/>
          </a:p>
        </p:txBody>
      </p:sp>
      <p:pic>
        <p:nvPicPr>
          <p:cNvPr id="168" name="Google Shape;168;p30"/>
          <p:cNvPicPr preferRelativeResize="0"/>
          <p:nvPr/>
        </p:nvPicPr>
        <p:blipFill>
          <a:blip r:embed="rId3">
            <a:alphaModFix/>
          </a:blip>
          <a:stretch>
            <a:fillRect/>
          </a:stretch>
        </p:blipFill>
        <p:spPr>
          <a:xfrm>
            <a:off x="1447675" y="858850"/>
            <a:ext cx="6683762" cy="4121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02. In what school the machine learning ?</a:t>
            </a:r>
            <a:endParaRPr/>
          </a:p>
          <a:p>
            <a:pPr indent="0" lvl="0" marL="0" rtl="0" algn="l">
              <a:spcBef>
                <a:spcPts val="0"/>
              </a:spcBef>
              <a:spcAft>
                <a:spcPts val="0"/>
              </a:spcAft>
              <a:buNone/>
            </a:pPr>
            <a:r>
              <a:t/>
            </a:r>
            <a:endParaRPr/>
          </a:p>
        </p:txBody>
      </p:sp>
      <p:pic>
        <p:nvPicPr>
          <p:cNvPr id="174" name="Google Shape;174;p31"/>
          <p:cNvPicPr preferRelativeResize="0"/>
          <p:nvPr/>
        </p:nvPicPr>
        <p:blipFill>
          <a:blip r:embed="rId3">
            <a:alphaModFix/>
          </a:blip>
          <a:stretch>
            <a:fillRect/>
          </a:stretch>
        </p:blipFill>
        <p:spPr>
          <a:xfrm>
            <a:off x="4226625" y="858875"/>
            <a:ext cx="4363151" cy="4121500"/>
          </a:xfrm>
          <a:prstGeom prst="rect">
            <a:avLst/>
          </a:prstGeom>
          <a:noFill/>
          <a:ln>
            <a:noFill/>
          </a:ln>
        </p:spPr>
      </p:pic>
      <p:sp>
        <p:nvSpPr>
          <p:cNvPr id="175" name="Google Shape;175;p31"/>
          <p:cNvSpPr txBox="1"/>
          <p:nvPr/>
        </p:nvSpPr>
        <p:spPr>
          <a:xfrm>
            <a:off x="644250" y="1155000"/>
            <a:ext cx="3232200" cy="31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400">
                <a:latin typeface="Helvetica Neue"/>
                <a:ea typeface="Helvetica Neue"/>
                <a:cs typeface="Helvetica Neue"/>
                <a:sym typeface="Helvetica Neue"/>
              </a:rPr>
              <a:t>Un algorithme de machine learning est un spécialiste extrême. Il est pas ou très très peu polyvalent. </a:t>
            </a:r>
            <a:endParaRPr sz="2400">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835550" y="1598450"/>
            <a:ext cx="5472900" cy="156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L’i</a:t>
            </a:r>
            <a:r>
              <a:rPr lang="fr"/>
              <a:t>ntelligence Artificielle pour les Wilders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2"/>
          <p:cNvPicPr preferRelativeResize="0"/>
          <p:nvPr/>
        </p:nvPicPr>
        <p:blipFill>
          <a:blip r:embed="rId3">
            <a:alphaModFix/>
          </a:blip>
          <a:stretch>
            <a:fillRect/>
          </a:stretch>
        </p:blipFill>
        <p:spPr>
          <a:xfrm>
            <a:off x="377900" y="1543013"/>
            <a:ext cx="3874350" cy="2557075"/>
          </a:xfrm>
          <a:prstGeom prst="rect">
            <a:avLst/>
          </a:prstGeom>
          <a:noFill/>
          <a:ln>
            <a:noFill/>
          </a:ln>
        </p:spPr>
      </p:pic>
      <p:sp>
        <p:nvSpPr>
          <p:cNvPr id="181" name="Google Shape;181;p32"/>
          <p:cNvSpPr txBox="1"/>
          <p:nvPr/>
        </p:nvSpPr>
        <p:spPr>
          <a:xfrm>
            <a:off x="269400" y="816100"/>
            <a:ext cx="84498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400">
                <a:latin typeface="Varela Round"/>
                <a:ea typeface="Varela Round"/>
                <a:cs typeface="Varela Round"/>
                <a:sym typeface="Varela Round"/>
              </a:rPr>
              <a:t>Régression Linéaire, Régression polynomiale</a:t>
            </a:r>
            <a:endParaRPr b="1" sz="2400">
              <a:latin typeface="Varela Round"/>
              <a:ea typeface="Varela Round"/>
              <a:cs typeface="Varela Round"/>
              <a:sym typeface="Varela Round"/>
            </a:endParaRPr>
          </a:p>
        </p:txBody>
      </p:sp>
      <p:sp>
        <p:nvSpPr>
          <p:cNvPr id="182" name="Google Shape;182;p32"/>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pic>
        <p:nvPicPr>
          <p:cNvPr id="183" name="Google Shape;183;p32"/>
          <p:cNvPicPr preferRelativeResize="0"/>
          <p:nvPr/>
        </p:nvPicPr>
        <p:blipFill>
          <a:blip r:embed="rId4">
            <a:alphaModFix/>
          </a:blip>
          <a:stretch>
            <a:fillRect/>
          </a:stretch>
        </p:blipFill>
        <p:spPr>
          <a:xfrm>
            <a:off x="4909325" y="1290700"/>
            <a:ext cx="4082275" cy="30617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sp>
        <p:nvSpPr>
          <p:cNvPr id="189" name="Google Shape;189;p33"/>
          <p:cNvSpPr txBox="1"/>
          <p:nvPr/>
        </p:nvSpPr>
        <p:spPr>
          <a:xfrm>
            <a:off x="1868400" y="816100"/>
            <a:ext cx="5637600" cy="3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400">
                <a:latin typeface="Varela Round"/>
                <a:ea typeface="Varela Round"/>
                <a:cs typeface="Varela Round"/>
                <a:sym typeface="Varela Round"/>
              </a:rPr>
              <a:t>Régression Linéaire</a:t>
            </a:r>
            <a:endParaRPr b="1" sz="2400">
              <a:latin typeface="Varela Round"/>
              <a:ea typeface="Varela Round"/>
              <a:cs typeface="Varela Round"/>
              <a:sym typeface="Varela Round"/>
            </a:endParaRPr>
          </a:p>
        </p:txBody>
      </p:sp>
      <p:pic>
        <p:nvPicPr>
          <p:cNvPr id="190" name="Google Shape;190;p33"/>
          <p:cNvPicPr preferRelativeResize="0"/>
          <p:nvPr/>
        </p:nvPicPr>
        <p:blipFill>
          <a:blip r:embed="rId3">
            <a:alphaModFix/>
          </a:blip>
          <a:stretch>
            <a:fillRect/>
          </a:stretch>
        </p:blipFill>
        <p:spPr>
          <a:xfrm>
            <a:off x="1353450" y="1655775"/>
            <a:ext cx="6667500" cy="3333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nvSpPr>
        <p:spPr>
          <a:xfrm>
            <a:off x="1868400" y="816100"/>
            <a:ext cx="5637600" cy="3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400">
                <a:latin typeface="Varela Round"/>
                <a:ea typeface="Varela Round"/>
                <a:cs typeface="Varela Round"/>
                <a:sym typeface="Varela Round"/>
              </a:rPr>
              <a:t>Régression Linéaire</a:t>
            </a:r>
            <a:endParaRPr b="1" sz="2400">
              <a:latin typeface="Varela Round"/>
              <a:ea typeface="Varela Round"/>
              <a:cs typeface="Varela Round"/>
              <a:sym typeface="Varela Round"/>
            </a:endParaRPr>
          </a:p>
        </p:txBody>
      </p:sp>
      <p:pic>
        <p:nvPicPr>
          <p:cNvPr id="196" name="Google Shape;196;p34"/>
          <p:cNvPicPr preferRelativeResize="0"/>
          <p:nvPr/>
        </p:nvPicPr>
        <p:blipFill>
          <a:blip r:embed="rId3">
            <a:alphaModFix/>
          </a:blip>
          <a:stretch>
            <a:fillRect/>
          </a:stretch>
        </p:blipFill>
        <p:spPr>
          <a:xfrm>
            <a:off x="1500300" y="1344400"/>
            <a:ext cx="6578491" cy="3700401"/>
          </a:xfrm>
          <a:prstGeom prst="rect">
            <a:avLst/>
          </a:prstGeom>
          <a:noFill/>
          <a:ln>
            <a:noFill/>
          </a:ln>
        </p:spPr>
      </p:pic>
      <p:sp>
        <p:nvSpPr>
          <p:cNvPr id="197" name="Google Shape;197;p34"/>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1868400" y="816100"/>
            <a:ext cx="5637600" cy="3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400">
                <a:latin typeface="Varela Round"/>
                <a:ea typeface="Varela Round"/>
                <a:cs typeface="Varela Round"/>
                <a:sym typeface="Varela Round"/>
              </a:rPr>
              <a:t>Régression Linéaire</a:t>
            </a:r>
            <a:endParaRPr b="1" sz="2400">
              <a:latin typeface="Varela Round"/>
              <a:ea typeface="Varela Round"/>
              <a:cs typeface="Varela Round"/>
              <a:sym typeface="Varela Round"/>
            </a:endParaRPr>
          </a:p>
        </p:txBody>
      </p:sp>
      <p:pic>
        <p:nvPicPr>
          <p:cNvPr id="203" name="Google Shape;203;p35"/>
          <p:cNvPicPr preferRelativeResize="0"/>
          <p:nvPr/>
        </p:nvPicPr>
        <p:blipFill>
          <a:blip r:embed="rId3">
            <a:alphaModFix/>
          </a:blip>
          <a:stretch>
            <a:fillRect/>
          </a:stretch>
        </p:blipFill>
        <p:spPr>
          <a:xfrm>
            <a:off x="1390775" y="1376800"/>
            <a:ext cx="6797530" cy="3700398"/>
          </a:xfrm>
          <a:prstGeom prst="rect">
            <a:avLst/>
          </a:prstGeom>
          <a:noFill/>
          <a:ln>
            <a:noFill/>
          </a:ln>
        </p:spPr>
      </p:pic>
      <p:sp>
        <p:nvSpPr>
          <p:cNvPr id="204" name="Google Shape;204;p35"/>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nvSpPr>
        <p:spPr>
          <a:xfrm>
            <a:off x="354350" y="816100"/>
            <a:ext cx="85905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chemeClr val="lt1"/>
                </a:solidFill>
              </a:rPr>
              <a:t>03. Exemple d’algorithme</a:t>
            </a:r>
            <a:endParaRPr/>
          </a:p>
          <a:p>
            <a:pPr indent="0" lvl="0" marL="0" rtl="0" algn="l">
              <a:spcBef>
                <a:spcPts val="0"/>
              </a:spcBef>
              <a:spcAft>
                <a:spcPts val="0"/>
              </a:spcAft>
              <a:buClr>
                <a:srgbClr val="000000"/>
              </a:buClr>
              <a:buSzPts val="1100"/>
              <a:buFont typeface="Arial"/>
              <a:buNone/>
            </a:pPr>
            <a:r>
              <a:t/>
            </a:r>
            <a:endParaRPr/>
          </a:p>
          <a:p>
            <a:pPr indent="0" lvl="0" marL="0" rtl="0" algn="ctr">
              <a:spcBef>
                <a:spcPts val="0"/>
              </a:spcBef>
              <a:spcAft>
                <a:spcPts val="0"/>
              </a:spcAft>
              <a:buNone/>
            </a:pPr>
            <a:r>
              <a:rPr b="1" lang="fr" sz="2400">
                <a:latin typeface="Varela Round"/>
                <a:ea typeface="Varela Round"/>
                <a:cs typeface="Varela Round"/>
                <a:sym typeface="Varela Round"/>
              </a:rPr>
              <a:t>Clustering KNN (Méthode des k plus proches</a:t>
            </a:r>
            <a:endParaRPr b="1" sz="2400">
              <a:latin typeface="Varela Round"/>
              <a:ea typeface="Varela Round"/>
              <a:cs typeface="Varela Round"/>
              <a:sym typeface="Varela Round"/>
            </a:endParaRPr>
          </a:p>
          <a:p>
            <a:pPr indent="0" lvl="0" marL="0" rtl="0" algn="ctr">
              <a:spcBef>
                <a:spcPts val="0"/>
              </a:spcBef>
              <a:spcAft>
                <a:spcPts val="0"/>
              </a:spcAft>
              <a:buNone/>
            </a:pPr>
            <a:r>
              <a:rPr b="1" lang="fr" sz="2400">
                <a:latin typeface="Varela Round"/>
                <a:ea typeface="Varela Round"/>
                <a:cs typeface="Varela Round"/>
                <a:sym typeface="Varela Round"/>
              </a:rPr>
              <a:t>voisins)</a:t>
            </a:r>
            <a:endParaRPr b="1" sz="2400">
              <a:latin typeface="Varela Round"/>
              <a:ea typeface="Varela Round"/>
              <a:cs typeface="Varela Round"/>
              <a:sym typeface="Varela Round"/>
            </a:endParaRPr>
          </a:p>
        </p:txBody>
      </p:sp>
      <p:pic>
        <p:nvPicPr>
          <p:cNvPr id="210" name="Google Shape;210;p36"/>
          <p:cNvPicPr preferRelativeResize="0"/>
          <p:nvPr/>
        </p:nvPicPr>
        <p:blipFill>
          <a:blip r:embed="rId3">
            <a:alphaModFix/>
          </a:blip>
          <a:stretch>
            <a:fillRect/>
          </a:stretch>
        </p:blipFill>
        <p:spPr>
          <a:xfrm>
            <a:off x="1958025" y="1975800"/>
            <a:ext cx="5383150" cy="2961800"/>
          </a:xfrm>
          <a:prstGeom prst="rect">
            <a:avLst/>
          </a:prstGeom>
          <a:noFill/>
          <a:ln>
            <a:noFill/>
          </a:ln>
        </p:spPr>
      </p:pic>
      <p:sp>
        <p:nvSpPr>
          <p:cNvPr id="211" name="Google Shape;211;p36"/>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nvSpPr>
        <p:spPr>
          <a:xfrm>
            <a:off x="354350" y="816100"/>
            <a:ext cx="8590500" cy="3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400">
                <a:latin typeface="Varela Round"/>
                <a:ea typeface="Varela Round"/>
                <a:cs typeface="Varela Round"/>
                <a:sym typeface="Varela Round"/>
              </a:rPr>
              <a:t>Clustering KNN (Méthode des k plus proches</a:t>
            </a:r>
            <a:endParaRPr b="1" sz="2400">
              <a:latin typeface="Varela Round"/>
              <a:ea typeface="Varela Round"/>
              <a:cs typeface="Varela Round"/>
              <a:sym typeface="Varela Round"/>
            </a:endParaRPr>
          </a:p>
          <a:p>
            <a:pPr indent="0" lvl="0" marL="0" rtl="0" algn="ctr">
              <a:spcBef>
                <a:spcPts val="0"/>
              </a:spcBef>
              <a:spcAft>
                <a:spcPts val="0"/>
              </a:spcAft>
              <a:buNone/>
            </a:pPr>
            <a:r>
              <a:rPr b="1" lang="fr" sz="2400">
                <a:latin typeface="Varela Round"/>
                <a:ea typeface="Varela Round"/>
                <a:cs typeface="Varela Round"/>
                <a:sym typeface="Varela Round"/>
              </a:rPr>
              <a:t>voisins)</a:t>
            </a:r>
            <a:endParaRPr b="1" sz="2400">
              <a:latin typeface="Varela Round"/>
              <a:ea typeface="Varela Round"/>
              <a:cs typeface="Varela Round"/>
              <a:sym typeface="Varela Round"/>
            </a:endParaRPr>
          </a:p>
        </p:txBody>
      </p:sp>
      <p:pic>
        <p:nvPicPr>
          <p:cNvPr id="217" name="Google Shape;217;p37"/>
          <p:cNvPicPr preferRelativeResize="0"/>
          <p:nvPr/>
        </p:nvPicPr>
        <p:blipFill>
          <a:blip r:embed="rId3">
            <a:alphaModFix/>
          </a:blip>
          <a:stretch>
            <a:fillRect/>
          </a:stretch>
        </p:blipFill>
        <p:spPr>
          <a:xfrm>
            <a:off x="1514525" y="1997275"/>
            <a:ext cx="6114976" cy="2940325"/>
          </a:xfrm>
          <a:prstGeom prst="rect">
            <a:avLst/>
          </a:prstGeom>
          <a:noFill/>
          <a:ln>
            <a:noFill/>
          </a:ln>
        </p:spPr>
      </p:pic>
      <p:sp>
        <p:nvSpPr>
          <p:cNvPr id="218" name="Google Shape;218;p37"/>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nvSpPr>
        <p:spPr>
          <a:xfrm>
            <a:off x="354350" y="816100"/>
            <a:ext cx="8590500" cy="3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400">
                <a:latin typeface="Varela Round"/>
                <a:ea typeface="Varela Round"/>
                <a:cs typeface="Varela Round"/>
                <a:sym typeface="Varela Round"/>
              </a:rPr>
              <a:t>Clustering KNN (Méthode des k plus proches</a:t>
            </a:r>
            <a:endParaRPr b="1" sz="2400">
              <a:latin typeface="Varela Round"/>
              <a:ea typeface="Varela Round"/>
              <a:cs typeface="Varela Round"/>
              <a:sym typeface="Varela Round"/>
            </a:endParaRPr>
          </a:p>
          <a:p>
            <a:pPr indent="0" lvl="0" marL="0" rtl="0" algn="ctr">
              <a:spcBef>
                <a:spcPts val="0"/>
              </a:spcBef>
              <a:spcAft>
                <a:spcPts val="0"/>
              </a:spcAft>
              <a:buNone/>
            </a:pPr>
            <a:r>
              <a:rPr b="1" lang="fr" sz="2400">
                <a:latin typeface="Varela Round"/>
                <a:ea typeface="Varela Round"/>
                <a:cs typeface="Varela Round"/>
                <a:sym typeface="Varela Round"/>
              </a:rPr>
              <a:t>voisins)</a:t>
            </a:r>
            <a:endParaRPr b="1" sz="2400">
              <a:latin typeface="Varela Round"/>
              <a:ea typeface="Varela Round"/>
              <a:cs typeface="Varela Round"/>
              <a:sym typeface="Varela Round"/>
            </a:endParaRPr>
          </a:p>
        </p:txBody>
      </p:sp>
      <p:pic>
        <p:nvPicPr>
          <p:cNvPr id="224" name="Google Shape;224;p38"/>
          <p:cNvPicPr preferRelativeResize="0"/>
          <p:nvPr/>
        </p:nvPicPr>
        <p:blipFill>
          <a:blip r:embed="rId3">
            <a:alphaModFix/>
          </a:blip>
          <a:stretch>
            <a:fillRect/>
          </a:stretch>
        </p:blipFill>
        <p:spPr>
          <a:xfrm>
            <a:off x="1331512" y="1916351"/>
            <a:ext cx="6480977" cy="2834375"/>
          </a:xfrm>
          <a:prstGeom prst="rect">
            <a:avLst/>
          </a:prstGeom>
          <a:noFill/>
          <a:ln>
            <a:noFill/>
          </a:ln>
        </p:spPr>
      </p:pic>
      <p:sp>
        <p:nvSpPr>
          <p:cNvPr id="225" name="Google Shape;225;p38"/>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pic>
        <p:nvPicPr>
          <p:cNvPr id="231" name="Google Shape;231;p39"/>
          <p:cNvPicPr preferRelativeResize="0"/>
          <p:nvPr/>
        </p:nvPicPr>
        <p:blipFill>
          <a:blip r:embed="rId3">
            <a:alphaModFix/>
          </a:blip>
          <a:stretch>
            <a:fillRect/>
          </a:stretch>
        </p:blipFill>
        <p:spPr>
          <a:xfrm>
            <a:off x="3074050" y="803100"/>
            <a:ext cx="2995899" cy="434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idx="4" type="body"/>
          </p:nvPr>
        </p:nvSpPr>
        <p:spPr>
          <a:xfrm>
            <a:off x="1245600" y="1577950"/>
            <a:ext cx="6904500" cy="2802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fr" sz="1800"/>
              <a:t>Calcul vectoriel et matriciel</a:t>
            </a:r>
            <a:endParaRPr sz="1800"/>
          </a:p>
          <a:p>
            <a:pPr indent="-342900" lvl="0" marL="457200" rtl="0" algn="l">
              <a:spcBef>
                <a:spcPts val="0"/>
              </a:spcBef>
              <a:spcAft>
                <a:spcPts val="0"/>
              </a:spcAft>
              <a:buSzPts val="1800"/>
              <a:buChar char="-"/>
            </a:pPr>
            <a:r>
              <a:rPr lang="fr" sz="1800"/>
              <a:t>Test et indicateur statistique</a:t>
            </a:r>
            <a:endParaRPr sz="1800"/>
          </a:p>
          <a:p>
            <a:pPr indent="-342900" lvl="0" marL="457200" rtl="0" algn="l">
              <a:spcBef>
                <a:spcPts val="0"/>
              </a:spcBef>
              <a:spcAft>
                <a:spcPts val="0"/>
              </a:spcAft>
              <a:buSzPts val="1800"/>
              <a:buChar char="-"/>
            </a:pPr>
            <a:r>
              <a:rPr lang="fr" sz="1800"/>
              <a:t>Fonction sigmoïde</a:t>
            </a:r>
            <a:endParaRPr sz="1800"/>
          </a:p>
          <a:p>
            <a:pPr indent="-342900" lvl="0" marL="457200" rtl="0" algn="l">
              <a:spcBef>
                <a:spcPts val="0"/>
              </a:spcBef>
              <a:spcAft>
                <a:spcPts val="0"/>
              </a:spcAft>
              <a:buSzPts val="1800"/>
              <a:buChar char="-"/>
            </a:pPr>
            <a:r>
              <a:rPr lang="fr" sz="1800"/>
              <a:t>Méthode des moindres carrés</a:t>
            </a:r>
            <a:endParaRPr sz="1800"/>
          </a:p>
          <a:p>
            <a:pPr indent="-342900" lvl="0" marL="457200" rtl="0" algn="l">
              <a:spcBef>
                <a:spcPts val="0"/>
              </a:spcBef>
              <a:spcAft>
                <a:spcPts val="0"/>
              </a:spcAft>
              <a:buSzPts val="1800"/>
              <a:buChar char="-"/>
            </a:pPr>
            <a:r>
              <a:rPr lang="fr" sz="1800"/>
              <a:t>Maximum de vraisemblance</a:t>
            </a:r>
            <a:endParaRPr sz="1800"/>
          </a:p>
          <a:p>
            <a:pPr indent="-342900" lvl="0" marL="457200" rtl="0" algn="l">
              <a:spcBef>
                <a:spcPts val="0"/>
              </a:spcBef>
              <a:spcAft>
                <a:spcPts val="0"/>
              </a:spcAft>
              <a:buSzPts val="1800"/>
              <a:buChar char="-"/>
            </a:pPr>
            <a:r>
              <a:rPr lang="fr" sz="1800"/>
              <a:t>Distance Euclidienne (erreur quadratique), de Manhattan, de Minkowski</a:t>
            </a:r>
            <a:endParaRPr sz="1800"/>
          </a:p>
          <a:p>
            <a:pPr indent="-342900" lvl="0" marL="457200" rtl="0" algn="l">
              <a:spcBef>
                <a:spcPts val="0"/>
              </a:spcBef>
              <a:spcAft>
                <a:spcPts val="0"/>
              </a:spcAft>
              <a:buSzPts val="1800"/>
              <a:buChar char="-"/>
            </a:pPr>
            <a:r>
              <a:rPr lang="fr" sz="1800"/>
              <a:t>Loss function</a:t>
            </a:r>
            <a:endParaRPr sz="1800"/>
          </a:p>
          <a:p>
            <a:pPr indent="-342900" lvl="0" marL="457200" rtl="0" algn="l">
              <a:spcBef>
                <a:spcPts val="0"/>
              </a:spcBef>
              <a:spcAft>
                <a:spcPts val="0"/>
              </a:spcAft>
              <a:buSzPts val="1800"/>
              <a:buChar char="-"/>
            </a:pPr>
            <a:r>
              <a:rPr lang="fr" sz="1800"/>
              <a:t>Distribution de loi de probabilité</a:t>
            </a:r>
            <a:endParaRPr sz="1800"/>
          </a:p>
        </p:txBody>
      </p:sp>
      <p:sp>
        <p:nvSpPr>
          <p:cNvPr id="237" name="Google Shape;237;p40"/>
          <p:cNvSpPr txBox="1"/>
          <p:nvPr>
            <p:ph idx="2" type="title"/>
          </p:nvPr>
        </p:nvSpPr>
        <p:spPr>
          <a:xfrm>
            <a:off x="64425" y="882000"/>
            <a:ext cx="90309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500"/>
              <a:t>Dernières les algorithmes, il y a des maths !</a:t>
            </a:r>
            <a:endParaRPr sz="3500"/>
          </a:p>
        </p:txBody>
      </p:sp>
      <p:sp>
        <p:nvSpPr>
          <p:cNvPr id="238" name="Google Shape;238;p40"/>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nvSpPr>
        <p:spPr>
          <a:xfrm>
            <a:off x="75175" y="717200"/>
            <a:ext cx="5487300" cy="44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latin typeface="Varela Round"/>
                <a:ea typeface="Varela Round"/>
                <a:cs typeface="Varela Round"/>
                <a:sym typeface="Varela Round"/>
              </a:rPr>
              <a:t>« Don’t worry, Jump on me »</a:t>
            </a:r>
            <a:endParaRPr b="1"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 I have seen further</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than others it is by</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standing on the</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shoulder of giants »</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Isaac Newton</a:t>
            </a:r>
            <a:endParaRPr sz="1800">
              <a:latin typeface="Varela Round"/>
              <a:ea typeface="Varela Round"/>
              <a:cs typeface="Varela Round"/>
              <a:sym typeface="Varela Round"/>
            </a:endParaRPr>
          </a:p>
          <a:p>
            <a:pPr indent="0" lvl="0" marL="0" rtl="0" algn="l">
              <a:spcBef>
                <a:spcPts val="0"/>
              </a:spcBef>
              <a:spcAft>
                <a:spcPts val="0"/>
              </a:spcAft>
              <a:buNone/>
            </a:pPr>
            <a:r>
              <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Énormément</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d’algorithmes ont déjà</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été implémentés, pas</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la peine de les recréer ni de comprendre toutes les notions de mathématiques dernières,</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il faut juste apprendre</a:t>
            </a:r>
            <a:endParaRPr sz="1800">
              <a:latin typeface="Varela Round"/>
              <a:ea typeface="Varela Round"/>
              <a:cs typeface="Varela Round"/>
              <a:sym typeface="Varela Round"/>
            </a:endParaRPr>
          </a:p>
          <a:p>
            <a:pPr indent="0" lvl="0" marL="0" rtl="0" algn="ctr">
              <a:spcBef>
                <a:spcPts val="0"/>
              </a:spcBef>
              <a:spcAft>
                <a:spcPts val="0"/>
              </a:spcAft>
              <a:buNone/>
            </a:pPr>
            <a:r>
              <a:rPr lang="fr" sz="1800">
                <a:latin typeface="Varela Round"/>
                <a:ea typeface="Varela Round"/>
                <a:cs typeface="Varela Round"/>
                <a:sym typeface="Varela Round"/>
              </a:rPr>
              <a:t>à les utiliser correctement.</a:t>
            </a:r>
            <a:endParaRPr sz="1800">
              <a:latin typeface="Varela Round"/>
              <a:ea typeface="Varela Round"/>
              <a:cs typeface="Varela Round"/>
              <a:sym typeface="Varela Round"/>
            </a:endParaRPr>
          </a:p>
        </p:txBody>
      </p:sp>
      <p:pic>
        <p:nvPicPr>
          <p:cNvPr id="244" name="Google Shape;244;p41"/>
          <p:cNvPicPr preferRelativeResize="0"/>
          <p:nvPr/>
        </p:nvPicPr>
        <p:blipFill>
          <a:blip r:embed="rId3">
            <a:alphaModFix/>
          </a:blip>
          <a:stretch>
            <a:fillRect/>
          </a:stretch>
        </p:blipFill>
        <p:spPr>
          <a:xfrm>
            <a:off x="5714750" y="869600"/>
            <a:ext cx="2435400" cy="4121500"/>
          </a:xfrm>
          <a:prstGeom prst="rect">
            <a:avLst/>
          </a:prstGeom>
          <a:noFill/>
          <a:ln>
            <a:noFill/>
          </a:ln>
        </p:spPr>
      </p:pic>
      <p:sp>
        <p:nvSpPr>
          <p:cNvPr id="245" name="Google Shape;245;p41"/>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2406425" y="1530850"/>
            <a:ext cx="5185200" cy="3091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Varela Round"/>
              <a:buAutoNum type="arabicPeriod"/>
            </a:pPr>
            <a:r>
              <a:rPr lang="fr" sz="2400"/>
              <a:t>IA C’est quoi ?</a:t>
            </a:r>
            <a:endParaRPr sz="2400"/>
          </a:p>
          <a:p>
            <a:pPr indent="-381000" lvl="0" marL="457200" rtl="0" algn="l">
              <a:spcBef>
                <a:spcPts val="0"/>
              </a:spcBef>
              <a:spcAft>
                <a:spcPts val="0"/>
              </a:spcAft>
              <a:buSzPts val="2400"/>
              <a:buFont typeface="Varela Round"/>
              <a:buAutoNum type="arabicPeriod"/>
            </a:pPr>
            <a:r>
              <a:rPr lang="fr" sz="2400"/>
              <a:t>In what school the machine learn ?</a:t>
            </a:r>
            <a:endParaRPr sz="2400"/>
          </a:p>
          <a:p>
            <a:pPr indent="-381000" lvl="0" marL="457200" rtl="0" algn="l">
              <a:spcBef>
                <a:spcPts val="0"/>
              </a:spcBef>
              <a:spcAft>
                <a:spcPts val="0"/>
              </a:spcAft>
              <a:buSzPts val="2400"/>
              <a:buFont typeface="Varela Round"/>
              <a:buAutoNum type="arabicPeriod"/>
            </a:pPr>
            <a:r>
              <a:rPr lang="fr" sz="2400"/>
              <a:t>Exemples d’algorithmes</a:t>
            </a:r>
            <a:endParaRPr sz="2400"/>
          </a:p>
          <a:p>
            <a:pPr indent="-381000" lvl="0" marL="457200" rtl="0" algn="l">
              <a:spcBef>
                <a:spcPts val="0"/>
              </a:spcBef>
              <a:spcAft>
                <a:spcPts val="0"/>
              </a:spcAft>
              <a:buSzPts val="2400"/>
              <a:buFont typeface="Varela Round"/>
              <a:buAutoNum type="arabicPeriod"/>
            </a:pPr>
            <a:r>
              <a:rPr lang="fr" sz="2400"/>
              <a:t>Exemples d’utilisations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nvSpPr>
        <p:spPr>
          <a:xfrm>
            <a:off x="75175" y="717200"/>
            <a:ext cx="8839200" cy="7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latin typeface="Varela Round"/>
                <a:ea typeface="Varela Round"/>
                <a:cs typeface="Varela Round"/>
                <a:sym typeface="Varela Round"/>
              </a:rPr>
              <a:t>Les algorithmes ont été implémentés dans des bibliothèques</a:t>
            </a:r>
            <a:endParaRPr sz="1800">
              <a:latin typeface="Varela Round"/>
              <a:ea typeface="Varela Round"/>
              <a:cs typeface="Varela Round"/>
              <a:sym typeface="Varela Round"/>
            </a:endParaRPr>
          </a:p>
        </p:txBody>
      </p:sp>
      <p:sp>
        <p:nvSpPr>
          <p:cNvPr id="251" name="Google Shape;251;p42"/>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03. Exemple d’algorithmes</a:t>
            </a:r>
            <a:endParaRPr/>
          </a:p>
          <a:p>
            <a:pPr indent="0" lvl="0" marL="0" rtl="0" algn="l">
              <a:spcBef>
                <a:spcPts val="0"/>
              </a:spcBef>
              <a:spcAft>
                <a:spcPts val="0"/>
              </a:spcAft>
              <a:buNone/>
            </a:pPr>
            <a:r>
              <a:t/>
            </a:r>
            <a:endParaRPr/>
          </a:p>
        </p:txBody>
      </p:sp>
      <p:pic>
        <p:nvPicPr>
          <p:cNvPr id="252" name="Google Shape;252;p42"/>
          <p:cNvPicPr preferRelativeResize="0"/>
          <p:nvPr/>
        </p:nvPicPr>
        <p:blipFill>
          <a:blip r:embed="rId3">
            <a:alphaModFix/>
          </a:blip>
          <a:stretch>
            <a:fillRect/>
          </a:stretch>
        </p:blipFill>
        <p:spPr>
          <a:xfrm>
            <a:off x="152400" y="1623500"/>
            <a:ext cx="8839198" cy="31254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04. Exemples d’utilisations</a:t>
            </a:r>
            <a:endParaRPr/>
          </a:p>
          <a:p>
            <a:pPr indent="0" lvl="0" marL="0" rtl="0" algn="l">
              <a:spcBef>
                <a:spcPts val="0"/>
              </a:spcBef>
              <a:spcAft>
                <a:spcPts val="0"/>
              </a:spcAft>
              <a:buNone/>
            </a:pPr>
            <a:r>
              <a:t/>
            </a:r>
            <a:endParaRPr/>
          </a:p>
        </p:txBody>
      </p:sp>
      <p:pic>
        <p:nvPicPr>
          <p:cNvPr id="258" name="Google Shape;258;p43"/>
          <p:cNvPicPr preferRelativeResize="0"/>
          <p:nvPr/>
        </p:nvPicPr>
        <p:blipFill>
          <a:blip r:embed="rId3">
            <a:alphaModFix/>
          </a:blip>
          <a:stretch>
            <a:fillRect/>
          </a:stretch>
        </p:blipFill>
        <p:spPr>
          <a:xfrm>
            <a:off x="1109875" y="1495475"/>
            <a:ext cx="6924275" cy="3290375"/>
          </a:xfrm>
          <a:prstGeom prst="rect">
            <a:avLst/>
          </a:prstGeom>
          <a:noFill/>
          <a:ln>
            <a:noFill/>
          </a:ln>
        </p:spPr>
      </p:pic>
      <p:sp>
        <p:nvSpPr>
          <p:cNvPr id="259" name="Google Shape;259;p43"/>
          <p:cNvSpPr txBox="1"/>
          <p:nvPr/>
        </p:nvSpPr>
        <p:spPr>
          <a:xfrm>
            <a:off x="1202650" y="934200"/>
            <a:ext cx="67971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Varela Round"/>
                <a:ea typeface="Varela Round"/>
                <a:cs typeface="Varela Round"/>
                <a:sym typeface="Varela Round"/>
              </a:rPr>
              <a:t>Prise de décision prédictif</a:t>
            </a:r>
            <a:endParaRPr sz="2400">
              <a:latin typeface="Varela Round"/>
              <a:ea typeface="Varela Round"/>
              <a:cs typeface="Varela Round"/>
              <a:sym typeface="Varela Rou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04. </a:t>
            </a:r>
            <a:r>
              <a:rPr lang="fr">
                <a:solidFill>
                  <a:schemeClr val="lt1"/>
                </a:solidFill>
              </a:rPr>
              <a:t>Exemples d’utilisations</a:t>
            </a:r>
            <a:endParaRPr/>
          </a:p>
          <a:p>
            <a:pPr indent="0" lvl="0" marL="0" rtl="0" algn="l">
              <a:spcBef>
                <a:spcPts val="0"/>
              </a:spcBef>
              <a:spcAft>
                <a:spcPts val="0"/>
              </a:spcAft>
              <a:buNone/>
            </a:pPr>
            <a:r>
              <a:t/>
            </a:r>
            <a:endParaRPr/>
          </a:p>
        </p:txBody>
      </p:sp>
      <p:sp>
        <p:nvSpPr>
          <p:cNvPr id="265" name="Google Shape;265;p44"/>
          <p:cNvSpPr txBox="1"/>
          <p:nvPr/>
        </p:nvSpPr>
        <p:spPr>
          <a:xfrm>
            <a:off x="1202650" y="934200"/>
            <a:ext cx="67971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Varela Round"/>
                <a:ea typeface="Varela Round"/>
                <a:cs typeface="Varela Round"/>
                <a:sym typeface="Varela Round"/>
              </a:rPr>
              <a:t>Reconnaissance et génération d’image</a:t>
            </a:r>
            <a:endParaRPr sz="2400">
              <a:latin typeface="Varela Round"/>
              <a:ea typeface="Varela Round"/>
              <a:cs typeface="Varela Round"/>
              <a:sym typeface="Varela Round"/>
            </a:endParaRPr>
          </a:p>
        </p:txBody>
      </p:sp>
      <p:pic>
        <p:nvPicPr>
          <p:cNvPr id="266" name="Google Shape;266;p44"/>
          <p:cNvPicPr preferRelativeResize="0"/>
          <p:nvPr/>
        </p:nvPicPr>
        <p:blipFill>
          <a:blip r:embed="rId3">
            <a:alphaModFix/>
          </a:blip>
          <a:stretch>
            <a:fillRect/>
          </a:stretch>
        </p:blipFill>
        <p:spPr>
          <a:xfrm>
            <a:off x="313475" y="1494775"/>
            <a:ext cx="4690400" cy="3517800"/>
          </a:xfrm>
          <a:prstGeom prst="rect">
            <a:avLst/>
          </a:prstGeom>
          <a:noFill/>
          <a:ln>
            <a:noFill/>
          </a:ln>
        </p:spPr>
      </p:pic>
      <p:pic>
        <p:nvPicPr>
          <p:cNvPr id="267" name="Google Shape;267;p44">
            <a:hlinkClick r:id="rId4"/>
          </p:cNvPr>
          <p:cNvPicPr preferRelativeResize="0"/>
          <p:nvPr/>
        </p:nvPicPr>
        <p:blipFill>
          <a:blip r:embed="rId5">
            <a:alphaModFix/>
          </a:blip>
          <a:stretch>
            <a:fillRect/>
          </a:stretch>
        </p:blipFill>
        <p:spPr>
          <a:xfrm>
            <a:off x="5209975" y="1475563"/>
            <a:ext cx="3835326" cy="325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04. </a:t>
            </a:r>
            <a:r>
              <a:rPr lang="fr">
                <a:solidFill>
                  <a:schemeClr val="lt1"/>
                </a:solidFill>
              </a:rPr>
              <a:t>Exemples d’utilisations</a:t>
            </a:r>
            <a:endParaRPr/>
          </a:p>
          <a:p>
            <a:pPr indent="0" lvl="0" marL="0" rtl="0" algn="l">
              <a:spcBef>
                <a:spcPts val="0"/>
              </a:spcBef>
              <a:spcAft>
                <a:spcPts val="0"/>
              </a:spcAft>
              <a:buNone/>
            </a:pPr>
            <a:r>
              <a:t/>
            </a:r>
            <a:endParaRPr/>
          </a:p>
        </p:txBody>
      </p:sp>
      <p:sp>
        <p:nvSpPr>
          <p:cNvPr id="273" name="Google Shape;273;p45"/>
          <p:cNvSpPr txBox="1"/>
          <p:nvPr/>
        </p:nvSpPr>
        <p:spPr>
          <a:xfrm>
            <a:off x="1202650" y="934200"/>
            <a:ext cx="67971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Varela Round"/>
                <a:ea typeface="Varela Round"/>
                <a:cs typeface="Varela Round"/>
                <a:sym typeface="Varela Round"/>
              </a:rPr>
              <a:t>Text mining</a:t>
            </a:r>
            <a:endParaRPr sz="2400">
              <a:latin typeface="Varela Round"/>
              <a:ea typeface="Varela Round"/>
              <a:cs typeface="Varela Round"/>
              <a:sym typeface="Varela Round"/>
            </a:endParaRPr>
          </a:p>
        </p:txBody>
      </p:sp>
      <p:pic>
        <p:nvPicPr>
          <p:cNvPr id="274" name="Google Shape;274;p45"/>
          <p:cNvPicPr preferRelativeResize="0"/>
          <p:nvPr/>
        </p:nvPicPr>
        <p:blipFill>
          <a:blip r:embed="rId3">
            <a:alphaModFix/>
          </a:blip>
          <a:stretch>
            <a:fillRect/>
          </a:stretch>
        </p:blipFill>
        <p:spPr>
          <a:xfrm>
            <a:off x="156713" y="1408875"/>
            <a:ext cx="4293125" cy="3616500"/>
          </a:xfrm>
          <a:prstGeom prst="rect">
            <a:avLst/>
          </a:prstGeom>
          <a:noFill/>
          <a:ln>
            <a:noFill/>
          </a:ln>
        </p:spPr>
      </p:pic>
      <p:pic>
        <p:nvPicPr>
          <p:cNvPr id="275" name="Google Shape;275;p45"/>
          <p:cNvPicPr preferRelativeResize="0"/>
          <p:nvPr/>
        </p:nvPicPr>
        <p:blipFill>
          <a:blip r:embed="rId4">
            <a:alphaModFix/>
          </a:blip>
          <a:stretch>
            <a:fillRect/>
          </a:stretch>
        </p:blipFill>
        <p:spPr>
          <a:xfrm>
            <a:off x="4602225" y="1602150"/>
            <a:ext cx="4389374" cy="2982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04. </a:t>
            </a:r>
            <a:r>
              <a:rPr lang="fr">
                <a:solidFill>
                  <a:schemeClr val="lt1"/>
                </a:solidFill>
              </a:rPr>
              <a:t>Exemples d’utilisations</a:t>
            </a:r>
            <a:endParaRPr/>
          </a:p>
          <a:p>
            <a:pPr indent="0" lvl="0" marL="0" rtl="0" algn="l">
              <a:spcBef>
                <a:spcPts val="0"/>
              </a:spcBef>
              <a:spcAft>
                <a:spcPts val="0"/>
              </a:spcAft>
              <a:buNone/>
            </a:pPr>
            <a:r>
              <a:t/>
            </a:r>
            <a:endParaRPr/>
          </a:p>
        </p:txBody>
      </p:sp>
      <p:sp>
        <p:nvSpPr>
          <p:cNvPr id="281" name="Google Shape;281;p46"/>
          <p:cNvSpPr txBox="1"/>
          <p:nvPr/>
        </p:nvSpPr>
        <p:spPr>
          <a:xfrm>
            <a:off x="1202650" y="934200"/>
            <a:ext cx="67971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Varela Round"/>
                <a:ea typeface="Varela Round"/>
                <a:cs typeface="Varela Round"/>
                <a:sym typeface="Varela Round"/>
              </a:rPr>
              <a:t>Système de recommandation</a:t>
            </a:r>
            <a:endParaRPr sz="2400">
              <a:latin typeface="Varela Round"/>
              <a:ea typeface="Varela Round"/>
              <a:cs typeface="Varela Round"/>
              <a:sym typeface="Varela Round"/>
            </a:endParaRPr>
          </a:p>
        </p:txBody>
      </p:sp>
      <p:pic>
        <p:nvPicPr>
          <p:cNvPr id="282" name="Google Shape;282;p46"/>
          <p:cNvPicPr preferRelativeResize="0"/>
          <p:nvPr/>
        </p:nvPicPr>
        <p:blipFill>
          <a:blip r:embed="rId3">
            <a:alphaModFix/>
          </a:blip>
          <a:stretch>
            <a:fillRect/>
          </a:stretch>
        </p:blipFill>
        <p:spPr>
          <a:xfrm>
            <a:off x="301450" y="1537900"/>
            <a:ext cx="4960176" cy="2905875"/>
          </a:xfrm>
          <a:prstGeom prst="rect">
            <a:avLst/>
          </a:prstGeom>
          <a:noFill/>
          <a:ln>
            <a:noFill/>
          </a:ln>
        </p:spPr>
      </p:pic>
      <p:pic>
        <p:nvPicPr>
          <p:cNvPr id="283" name="Google Shape;283;p46"/>
          <p:cNvPicPr preferRelativeResize="0"/>
          <p:nvPr/>
        </p:nvPicPr>
        <p:blipFill>
          <a:blip r:embed="rId4">
            <a:alphaModFix/>
          </a:blip>
          <a:stretch>
            <a:fillRect/>
          </a:stretch>
        </p:blipFill>
        <p:spPr>
          <a:xfrm>
            <a:off x="5618050" y="1473300"/>
            <a:ext cx="3373550" cy="3373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04. </a:t>
            </a:r>
            <a:r>
              <a:rPr lang="fr">
                <a:solidFill>
                  <a:schemeClr val="lt1"/>
                </a:solidFill>
              </a:rPr>
              <a:t>Exemples d’utilisations</a:t>
            </a:r>
            <a:endParaRPr/>
          </a:p>
          <a:p>
            <a:pPr indent="0" lvl="0" marL="0" rtl="0" algn="l">
              <a:spcBef>
                <a:spcPts val="0"/>
              </a:spcBef>
              <a:spcAft>
                <a:spcPts val="0"/>
              </a:spcAft>
              <a:buNone/>
            </a:pPr>
            <a:r>
              <a:t/>
            </a:r>
            <a:endParaRPr/>
          </a:p>
        </p:txBody>
      </p:sp>
      <p:sp>
        <p:nvSpPr>
          <p:cNvPr id="289" name="Google Shape;289;p47"/>
          <p:cNvSpPr txBox="1"/>
          <p:nvPr/>
        </p:nvSpPr>
        <p:spPr>
          <a:xfrm>
            <a:off x="901975" y="934200"/>
            <a:ext cx="67971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Varela Round"/>
                <a:ea typeface="Varela Round"/>
                <a:cs typeface="Varela Round"/>
                <a:sym typeface="Varela Round"/>
              </a:rPr>
              <a:t>Détection et validation</a:t>
            </a:r>
            <a:endParaRPr sz="2400">
              <a:latin typeface="Varela Round"/>
              <a:ea typeface="Varela Round"/>
              <a:cs typeface="Varela Round"/>
              <a:sym typeface="Varela Round"/>
            </a:endParaRPr>
          </a:p>
        </p:txBody>
      </p:sp>
      <p:pic>
        <p:nvPicPr>
          <p:cNvPr id="290" name="Google Shape;290;p47"/>
          <p:cNvPicPr preferRelativeResize="0"/>
          <p:nvPr/>
        </p:nvPicPr>
        <p:blipFill>
          <a:blip r:embed="rId3">
            <a:alphaModFix/>
          </a:blip>
          <a:stretch>
            <a:fillRect/>
          </a:stretch>
        </p:blipFill>
        <p:spPr>
          <a:xfrm>
            <a:off x="4093250" y="1537900"/>
            <a:ext cx="4686234" cy="3517800"/>
          </a:xfrm>
          <a:prstGeom prst="rect">
            <a:avLst/>
          </a:prstGeom>
          <a:noFill/>
          <a:ln>
            <a:noFill/>
          </a:ln>
        </p:spPr>
      </p:pic>
      <p:sp>
        <p:nvSpPr>
          <p:cNvPr id="291" name="Google Shape;291;p47"/>
          <p:cNvSpPr txBox="1"/>
          <p:nvPr/>
        </p:nvSpPr>
        <p:spPr>
          <a:xfrm>
            <a:off x="107375" y="1578475"/>
            <a:ext cx="3715200" cy="329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Varela Round"/>
              <a:buChar char="-"/>
            </a:pPr>
            <a:r>
              <a:rPr lang="fr" sz="1800">
                <a:latin typeface="Varela Round"/>
                <a:ea typeface="Varela Round"/>
                <a:cs typeface="Varela Round"/>
                <a:sym typeface="Varela Round"/>
              </a:rPr>
              <a:t>Probabilité de terminer un projet dans les temps</a:t>
            </a:r>
            <a:endParaRPr sz="1800">
              <a:latin typeface="Varela Round"/>
              <a:ea typeface="Varela Round"/>
              <a:cs typeface="Varela Round"/>
              <a:sym typeface="Varela Round"/>
            </a:endParaRPr>
          </a:p>
          <a:p>
            <a:pPr indent="-342900" lvl="0" marL="457200" rtl="0" algn="l">
              <a:spcBef>
                <a:spcPts val="0"/>
              </a:spcBef>
              <a:spcAft>
                <a:spcPts val="0"/>
              </a:spcAft>
              <a:buSzPts val="1800"/>
              <a:buFont typeface="Varela Round"/>
              <a:buChar char="-"/>
            </a:pPr>
            <a:r>
              <a:rPr lang="fr" sz="1800">
                <a:latin typeface="Varela Round"/>
                <a:ea typeface="Varela Round"/>
                <a:cs typeface="Varela Round"/>
                <a:sym typeface="Varela Round"/>
              </a:rPr>
              <a:t>Détection de fraudes</a:t>
            </a:r>
            <a:endParaRPr sz="1800">
              <a:latin typeface="Varela Round"/>
              <a:ea typeface="Varela Round"/>
              <a:cs typeface="Varela Round"/>
              <a:sym typeface="Varela Round"/>
            </a:endParaRPr>
          </a:p>
          <a:p>
            <a:pPr indent="-342900" lvl="0" marL="457200" rtl="0" algn="l">
              <a:spcBef>
                <a:spcPts val="0"/>
              </a:spcBef>
              <a:spcAft>
                <a:spcPts val="0"/>
              </a:spcAft>
              <a:buSzPts val="1800"/>
              <a:buFont typeface="Varela Round"/>
              <a:buChar char="-"/>
            </a:pPr>
            <a:r>
              <a:rPr lang="fr" sz="1800">
                <a:latin typeface="Varela Round"/>
                <a:ea typeface="Varela Round"/>
                <a:cs typeface="Varela Round"/>
                <a:sym typeface="Varela Round"/>
              </a:rPr>
              <a:t>Prouver un théorème</a:t>
            </a:r>
            <a:endParaRPr sz="1800">
              <a:latin typeface="Varela Round"/>
              <a:ea typeface="Varela Round"/>
              <a:cs typeface="Varela Round"/>
              <a:sym typeface="Varela Round"/>
            </a:endParaRPr>
          </a:p>
          <a:p>
            <a:pPr indent="-342900" lvl="0" marL="457200" rtl="0" algn="l">
              <a:spcBef>
                <a:spcPts val="0"/>
              </a:spcBef>
              <a:spcAft>
                <a:spcPts val="0"/>
              </a:spcAft>
              <a:buSzPts val="1800"/>
              <a:buFont typeface="Varela Round"/>
              <a:buChar char="-"/>
            </a:pPr>
            <a:r>
              <a:rPr lang="fr" sz="1800">
                <a:latin typeface="Varela Round"/>
                <a:ea typeface="Varela Round"/>
                <a:cs typeface="Varela Round"/>
                <a:sym typeface="Varela Round"/>
              </a:rPr>
              <a:t>Diagnostiquer des maladies</a:t>
            </a:r>
            <a:endParaRPr sz="1800">
              <a:latin typeface="Varela Round"/>
              <a:ea typeface="Varela Round"/>
              <a:cs typeface="Varela Round"/>
              <a:sym typeface="Varela Rou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04. </a:t>
            </a:r>
            <a:r>
              <a:rPr lang="fr">
                <a:solidFill>
                  <a:schemeClr val="lt1"/>
                </a:solidFill>
              </a:rPr>
              <a:t>Exemples d’utilisations</a:t>
            </a:r>
            <a:endParaRPr/>
          </a:p>
          <a:p>
            <a:pPr indent="0" lvl="0" marL="0" rtl="0" algn="l">
              <a:spcBef>
                <a:spcPts val="0"/>
              </a:spcBef>
              <a:spcAft>
                <a:spcPts val="0"/>
              </a:spcAft>
              <a:buNone/>
            </a:pPr>
            <a:r>
              <a:t/>
            </a:r>
            <a:endParaRPr/>
          </a:p>
        </p:txBody>
      </p:sp>
      <p:sp>
        <p:nvSpPr>
          <p:cNvPr id="297" name="Google Shape;297;p48"/>
          <p:cNvSpPr txBox="1"/>
          <p:nvPr/>
        </p:nvSpPr>
        <p:spPr>
          <a:xfrm>
            <a:off x="169500" y="783850"/>
            <a:ext cx="8805000" cy="15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000">
                <a:latin typeface="Varela Round"/>
                <a:ea typeface="Varela Round"/>
                <a:cs typeface="Varela Round"/>
                <a:sym typeface="Varela Round"/>
              </a:rPr>
              <a:t>Et plus encore</a:t>
            </a:r>
            <a:endParaRPr sz="3000">
              <a:latin typeface="Varela Round"/>
              <a:ea typeface="Varela Round"/>
              <a:cs typeface="Varela Round"/>
              <a:sym typeface="Varela Round"/>
            </a:endParaRPr>
          </a:p>
        </p:txBody>
      </p:sp>
      <p:pic>
        <p:nvPicPr>
          <p:cNvPr id="298" name="Google Shape;298;p48">
            <a:hlinkClick r:id="rId3"/>
          </p:cNvPr>
          <p:cNvPicPr preferRelativeResize="0"/>
          <p:nvPr/>
        </p:nvPicPr>
        <p:blipFill>
          <a:blip r:embed="rId4">
            <a:alphaModFix/>
          </a:blip>
          <a:stretch>
            <a:fillRect/>
          </a:stretch>
        </p:blipFill>
        <p:spPr>
          <a:xfrm>
            <a:off x="1879150" y="1839550"/>
            <a:ext cx="5573025" cy="24657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1171250" y="279200"/>
            <a:ext cx="7236600" cy="43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chemeClr val="lt1"/>
                </a:solidFill>
              </a:rPr>
              <a:t>05. Des questions ?</a:t>
            </a:r>
            <a:endParaRPr/>
          </a:p>
        </p:txBody>
      </p:sp>
      <p:sp>
        <p:nvSpPr>
          <p:cNvPr id="304" name="Google Shape;304;p49"/>
          <p:cNvSpPr txBox="1"/>
          <p:nvPr/>
        </p:nvSpPr>
        <p:spPr>
          <a:xfrm>
            <a:off x="150300" y="2029500"/>
            <a:ext cx="8601000" cy="9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3000">
                <a:latin typeface="Varela Round"/>
                <a:ea typeface="Varela Round"/>
                <a:cs typeface="Varela Round"/>
                <a:sym typeface="Varela Round"/>
              </a:rPr>
              <a:t>Des questions ?</a:t>
            </a:r>
            <a:endParaRPr b="1" sz="3000">
              <a:latin typeface="Varela Round"/>
              <a:ea typeface="Varela Round"/>
              <a:cs typeface="Varela Round"/>
              <a:sym typeface="Varela Rou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1037637" y="451137"/>
            <a:ext cx="7068725" cy="424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1171250" y="-2650"/>
            <a:ext cx="2338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01. IA c’est quoi ?</a:t>
            </a:r>
            <a:endParaRPr>
              <a:latin typeface="Varela Round"/>
              <a:ea typeface="Varela Round"/>
              <a:cs typeface="Varela Round"/>
              <a:sym typeface="Varela Round"/>
            </a:endParaRPr>
          </a:p>
        </p:txBody>
      </p:sp>
      <p:sp>
        <p:nvSpPr>
          <p:cNvPr id="77" name="Google Shape;77;p17"/>
          <p:cNvSpPr txBox="1"/>
          <p:nvPr>
            <p:ph idx="4" type="body"/>
          </p:nvPr>
        </p:nvSpPr>
        <p:spPr>
          <a:xfrm>
            <a:off x="1002225" y="2009325"/>
            <a:ext cx="5193600" cy="28029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fr" sz="1800"/>
              <a:t>« Construire des programmes informatiques qui s’adonnent à des tâches qui sont, </a:t>
            </a:r>
            <a:r>
              <a:rPr b="1" lang="fr" sz="1800"/>
              <a:t>pour l’instant</a:t>
            </a:r>
            <a:r>
              <a:rPr lang="fr" sz="1800"/>
              <a:t>, accomplies de façon plus satisfaisante par des êtres humains car elles demandent des </a:t>
            </a:r>
            <a:r>
              <a:rPr b="1" lang="fr" sz="1800"/>
              <a:t>processus mentaux de haut niveau</a:t>
            </a:r>
            <a:r>
              <a:rPr lang="fr" sz="1800"/>
              <a:t> tels que : l’apprentissage </a:t>
            </a:r>
            <a:r>
              <a:rPr b="1" lang="fr" sz="1800"/>
              <a:t>perceptuel</a:t>
            </a:r>
            <a:r>
              <a:rPr lang="fr" sz="1800"/>
              <a:t>, </a:t>
            </a:r>
            <a:r>
              <a:rPr b="1" lang="fr" sz="1800"/>
              <a:t>l’organisation</a:t>
            </a:r>
            <a:r>
              <a:rPr lang="fr" sz="1800"/>
              <a:t> de la mémoire et le </a:t>
            </a:r>
            <a:r>
              <a:rPr b="1" lang="fr" sz="1800"/>
              <a:t>raisonnement</a:t>
            </a:r>
            <a:r>
              <a:rPr lang="fr" sz="1800"/>
              <a:t> </a:t>
            </a:r>
            <a:r>
              <a:rPr b="1" lang="fr" sz="1800"/>
              <a:t>critique</a:t>
            </a:r>
            <a:r>
              <a:rPr lang="fr" sz="1800"/>
              <a:t> »</a:t>
            </a:r>
            <a:endParaRPr sz="1800"/>
          </a:p>
          <a:p>
            <a:pPr indent="0" lvl="0" marL="0" rtl="0" algn="l">
              <a:spcBef>
                <a:spcPts val="0"/>
              </a:spcBef>
              <a:spcAft>
                <a:spcPts val="0"/>
              </a:spcAft>
              <a:buClr>
                <a:srgbClr val="000000"/>
              </a:buClr>
              <a:buSzPts val="1100"/>
              <a:buFont typeface="Arial"/>
              <a:buNone/>
            </a:pPr>
            <a:r>
              <a:rPr b="1" lang="fr" sz="1800"/>
              <a:t>-Marvin Lee Minsky</a:t>
            </a:r>
            <a:endParaRPr b="1" sz="1800"/>
          </a:p>
        </p:txBody>
      </p:sp>
      <p:sp>
        <p:nvSpPr>
          <p:cNvPr id="78" name="Google Shape;78;p17"/>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Intelligence Artificielle :</a:t>
            </a:r>
            <a:endParaRPr/>
          </a:p>
          <a:p>
            <a:pPr indent="0" lvl="0" marL="0" rtl="0" algn="l">
              <a:spcBef>
                <a:spcPts val="0"/>
              </a:spcBef>
              <a:spcAft>
                <a:spcPts val="0"/>
              </a:spcAft>
              <a:buNone/>
            </a:pPr>
            <a:r>
              <a:rPr lang="fr"/>
              <a:t>C’est quoi ?</a:t>
            </a:r>
            <a:endParaRPr/>
          </a:p>
        </p:txBody>
      </p:sp>
      <p:pic>
        <p:nvPicPr>
          <p:cNvPr id="79" name="Google Shape;79;p17"/>
          <p:cNvPicPr preferRelativeResize="0"/>
          <p:nvPr/>
        </p:nvPicPr>
        <p:blipFill>
          <a:blip r:embed="rId3">
            <a:alphaModFix/>
          </a:blip>
          <a:stretch>
            <a:fillRect/>
          </a:stretch>
        </p:blipFill>
        <p:spPr>
          <a:xfrm>
            <a:off x="6348225" y="1565700"/>
            <a:ext cx="2489150" cy="3036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1171250" y="-2650"/>
            <a:ext cx="2338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01. IA c’est quoi ?</a:t>
            </a:r>
            <a:endParaRPr>
              <a:latin typeface="Varela Round"/>
              <a:ea typeface="Varela Round"/>
              <a:cs typeface="Varela Round"/>
              <a:sym typeface="Varela Round"/>
            </a:endParaRPr>
          </a:p>
        </p:txBody>
      </p:sp>
      <p:sp>
        <p:nvSpPr>
          <p:cNvPr id="85" name="Google Shape;85;p18"/>
          <p:cNvSpPr txBox="1"/>
          <p:nvPr>
            <p:ph idx="2" type="title"/>
          </p:nvPr>
        </p:nvSpPr>
        <p:spPr>
          <a:xfrm>
            <a:off x="1245600" y="882000"/>
            <a:ext cx="67914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Depuis quand l’IA existe ?</a:t>
            </a:r>
            <a:endParaRPr/>
          </a:p>
        </p:txBody>
      </p:sp>
      <p:pic>
        <p:nvPicPr>
          <p:cNvPr id="86" name="Google Shape;86;p18"/>
          <p:cNvPicPr preferRelativeResize="0"/>
          <p:nvPr/>
        </p:nvPicPr>
        <p:blipFill>
          <a:blip r:embed="rId3">
            <a:alphaModFix/>
          </a:blip>
          <a:stretch>
            <a:fillRect/>
          </a:stretch>
        </p:blipFill>
        <p:spPr>
          <a:xfrm>
            <a:off x="152400" y="1565700"/>
            <a:ext cx="8839203" cy="30857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1171250" y="-2650"/>
            <a:ext cx="2338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01. IA c’est quoi ?</a:t>
            </a:r>
            <a:endParaRPr>
              <a:latin typeface="Varela Round"/>
              <a:ea typeface="Varela Round"/>
              <a:cs typeface="Varela Round"/>
              <a:sym typeface="Varela Round"/>
            </a:endParaRPr>
          </a:p>
        </p:txBody>
      </p:sp>
      <p:sp>
        <p:nvSpPr>
          <p:cNvPr id="92" name="Google Shape;92;p19"/>
          <p:cNvSpPr txBox="1"/>
          <p:nvPr>
            <p:ph idx="2" type="title"/>
          </p:nvPr>
        </p:nvSpPr>
        <p:spPr>
          <a:xfrm>
            <a:off x="164650" y="1232850"/>
            <a:ext cx="4495500" cy="350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Le machine learning rend le Big data intelligent.</a:t>
            </a:r>
            <a:endParaRPr/>
          </a:p>
          <a:p>
            <a:pPr indent="0" lvl="0" marL="0" rtl="0" algn="l">
              <a:spcBef>
                <a:spcPts val="0"/>
              </a:spcBef>
              <a:spcAft>
                <a:spcPts val="0"/>
              </a:spcAft>
              <a:buNone/>
            </a:pPr>
            <a:r>
              <a:rPr lang="fr"/>
              <a:t>Le Big data rend le machine learning efficace.</a:t>
            </a:r>
            <a:endParaRPr/>
          </a:p>
        </p:txBody>
      </p:sp>
      <p:pic>
        <p:nvPicPr>
          <p:cNvPr id="93" name="Google Shape;93;p19"/>
          <p:cNvPicPr preferRelativeResize="0"/>
          <p:nvPr/>
        </p:nvPicPr>
        <p:blipFill>
          <a:blip r:embed="rId3">
            <a:alphaModFix/>
          </a:blip>
          <a:stretch>
            <a:fillRect/>
          </a:stretch>
        </p:blipFill>
        <p:spPr>
          <a:xfrm>
            <a:off x="4823425" y="1232850"/>
            <a:ext cx="4068520" cy="350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1171250" y="-2650"/>
            <a:ext cx="2338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01. IA c’est quoi ?</a:t>
            </a:r>
            <a:endParaRPr>
              <a:latin typeface="Varela Round"/>
              <a:ea typeface="Varela Round"/>
              <a:cs typeface="Varela Round"/>
              <a:sym typeface="Varela Round"/>
            </a:endParaRPr>
          </a:p>
        </p:txBody>
      </p:sp>
      <p:sp>
        <p:nvSpPr>
          <p:cNvPr id="99" name="Google Shape;99;p20"/>
          <p:cNvSpPr txBox="1"/>
          <p:nvPr>
            <p:ph idx="4" type="body"/>
          </p:nvPr>
        </p:nvSpPr>
        <p:spPr>
          <a:xfrm>
            <a:off x="805350" y="1719400"/>
            <a:ext cx="7505700" cy="280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3000"/>
              <a:t>Un </a:t>
            </a:r>
            <a:r>
              <a:rPr b="1" lang="fr" sz="3000"/>
              <a:t>algorithme</a:t>
            </a:r>
            <a:r>
              <a:rPr lang="fr" sz="3000"/>
              <a:t> est une suite finie et non ambiguë d’opérations ou d'instructions permettant de </a:t>
            </a:r>
            <a:r>
              <a:rPr b="1" lang="fr" sz="3000"/>
              <a:t>résoudre un</a:t>
            </a:r>
            <a:endParaRPr b="1" sz="3000"/>
          </a:p>
          <a:p>
            <a:pPr indent="0" lvl="0" marL="0" rtl="0" algn="l">
              <a:spcBef>
                <a:spcPts val="0"/>
              </a:spcBef>
              <a:spcAft>
                <a:spcPts val="0"/>
              </a:spcAft>
              <a:buNone/>
            </a:pPr>
            <a:r>
              <a:rPr b="1" lang="fr" sz="3000"/>
              <a:t>problème ou d'obtenir un résultat</a:t>
            </a:r>
            <a:r>
              <a:rPr lang="fr" sz="3000"/>
              <a:t>.</a:t>
            </a:r>
            <a:endParaRPr sz="3000"/>
          </a:p>
        </p:txBody>
      </p:sp>
      <p:sp>
        <p:nvSpPr>
          <p:cNvPr id="100" name="Google Shape;100;p20"/>
          <p:cNvSpPr txBox="1"/>
          <p:nvPr>
            <p:ph idx="2" type="title"/>
          </p:nvPr>
        </p:nvSpPr>
        <p:spPr>
          <a:xfrm>
            <a:off x="655025" y="882000"/>
            <a:ext cx="81825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Tout est une question d’algorithme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1171250" y="-2650"/>
            <a:ext cx="2338800" cy="72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01. IA c’est quoi ?</a:t>
            </a:r>
            <a:endParaRPr>
              <a:latin typeface="Varela Round"/>
              <a:ea typeface="Varela Round"/>
              <a:cs typeface="Varela Round"/>
              <a:sym typeface="Varela Round"/>
            </a:endParaRPr>
          </a:p>
        </p:txBody>
      </p:sp>
      <p:sp>
        <p:nvSpPr>
          <p:cNvPr id="106" name="Google Shape;106;p21"/>
          <p:cNvSpPr txBox="1"/>
          <p:nvPr>
            <p:ph idx="2" type="title"/>
          </p:nvPr>
        </p:nvSpPr>
        <p:spPr>
          <a:xfrm>
            <a:off x="655025" y="882000"/>
            <a:ext cx="8182500" cy="5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Tout est une question d’algorithme</a:t>
            </a:r>
            <a:endParaRPr/>
          </a:p>
        </p:txBody>
      </p:sp>
      <p:pic>
        <p:nvPicPr>
          <p:cNvPr id="107" name="Google Shape;107;p21"/>
          <p:cNvPicPr preferRelativeResize="0"/>
          <p:nvPr/>
        </p:nvPicPr>
        <p:blipFill>
          <a:blip r:embed="rId3">
            <a:alphaModFix/>
          </a:blip>
          <a:stretch>
            <a:fillRect/>
          </a:stretch>
        </p:blipFill>
        <p:spPr>
          <a:xfrm>
            <a:off x="1238888" y="1577950"/>
            <a:ext cx="6666224" cy="3425400"/>
          </a:xfrm>
          <a:prstGeom prst="rect">
            <a:avLst/>
          </a:prstGeom>
          <a:noFill/>
          <a:ln>
            <a:noFill/>
          </a:ln>
        </p:spPr>
      </p:pic>
      <p:pic>
        <p:nvPicPr>
          <p:cNvPr id="108" name="Google Shape;108;p21"/>
          <p:cNvPicPr preferRelativeResize="0"/>
          <p:nvPr/>
        </p:nvPicPr>
        <p:blipFill>
          <a:blip r:embed="rId4">
            <a:alphaModFix/>
          </a:blip>
          <a:stretch>
            <a:fillRect/>
          </a:stretch>
        </p:blipFill>
        <p:spPr>
          <a:xfrm>
            <a:off x="3414725" y="1664400"/>
            <a:ext cx="3275050" cy="193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ld Code Schoo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